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72" r:id="rId2"/>
  </p:sldMasterIdLst>
  <p:sldIdLst>
    <p:sldId id="256" r:id="rId3"/>
    <p:sldId id="257" r:id="rId4"/>
    <p:sldId id="259" r:id="rId5"/>
    <p:sldId id="276" r:id="rId6"/>
    <p:sldId id="260" r:id="rId7"/>
    <p:sldId id="275" r:id="rId8"/>
    <p:sldId id="274" r:id="rId9"/>
    <p:sldId id="273" r:id="rId10"/>
    <p:sldId id="272" r:id="rId11"/>
    <p:sldId id="271" r:id="rId12"/>
    <p:sldId id="270" r:id="rId13"/>
    <p:sldId id="269" r:id="rId14"/>
    <p:sldId id="268" r:id="rId15"/>
    <p:sldId id="267" r:id="rId16"/>
    <p:sldId id="266" r:id="rId17"/>
    <p:sldId id="265" r:id="rId18"/>
  </p:sldIdLst>
  <p:sldSz cx="12192000" cy="6858000"/>
  <p:notesSz cx="6858000" cy="9144000"/>
  <p:embeddedFontLst>
    <p:embeddedFont>
      <p:font typeface="Bebas Neue" panose="020B0606020202050201" charset="0"/>
      <p:regular r:id="rId19"/>
    </p:embeddedFon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Montserrat" panose="00000500000000000000" pitchFamily="2" charset="0"/>
      <p:regular r:id="rId26"/>
      <p:bold r:id="rId27"/>
      <p:italic r:id="rId28"/>
      <p:boldItalic r:id="rId29"/>
    </p:embeddedFont>
    <p:embeddedFont>
      <p:font typeface="Montserrat Light" panose="020B0604020202020204" charset="0"/>
      <p:regular r:id="rId30"/>
      <p:italic r:id="rId31"/>
    </p:embeddedFont>
    <p:embeddedFont>
      <p:font typeface="Poppins Medium" panose="020B0604020202020204" charset="0"/>
      <p:regular r:id="rId32"/>
      <p:italic r:id="rId33"/>
    </p:embeddedFont>
    <p:embeddedFont>
      <p:font typeface="Poppins SemiBold" panose="020B0604020202020204" charset="0"/>
      <p:bold r:id="rId34"/>
      <p:boldItalic r:id="rId3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11E"/>
    <a:srgbClr val="063D63"/>
    <a:srgbClr val="AFB135"/>
    <a:srgbClr val="2F2E33"/>
    <a:srgbClr val="395199"/>
    <a:srgbClr val="FFA52E"/>
    <a:srgbClr val="F73D19"/>
    <a:srgbClr val="04162E"/>
    <a:srgbClr val="2874A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3"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8.fntdata"/><Relationship Id="rId39" Type="http://schemas.openxmlformats.org/officeDocument/2006/relationships/tableStyles" Target="tableStyles.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6.xml"/><Relationship Id="rId3" Type="http://schemas.openxmlformats.org/officeDocument/2006/relationships/slide" Target="slides/slide1.xml"/></Relationships>
</file>

<file path=ppt/media/image1.jpg>
</file>

<file path=ppt/media/image10.jpeg>
</file>

<file path=ppt/media/image11.jpeg>
</file>

<file path=ppt/media/image12.jpeg>
</file>

<file path=ppt/media/image2.jpg>
</file>

<file path=ppt/media/image3.jp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997B921E-3E53-4F3C-B97F-523117DF2B59}" type="datetimeFigureOut">
              <a:rPr lang="en-US" smtClean="0"/>
              <a:t>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a:p>
        </p:txBody>
      </p:sp>
    </p:spTree>
    <p:extLst>
      <p:ext uri="{BB962C8B-B14F-4D97-AF65-F5344CB8AC3E}">
        <p14:creationId xmlns:p14="http://schemas.microsoft.com/office/powerpoint/2010/main" val="3737710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B921E-3E53-4F3C-B97F-523117DF2B59}" type="datetimeFigureOut">
              <a:rPr lang="en-US" smtClean="0"/>
              <a:t>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a:p>
        </p:txBody>
      </p:sp>
    </p:spTree>
    <p:extLst>
      <p:ext uri="{BB962C8B-B14F-4D97-AF65-F5344CB8AC3E}">
        <p14:creationId xmlns:p14="http://schemas.microsoft.com/office/powerpoint/2010/main" val="1958552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B921E-3E53-4F3C-B97F-523117DF2B59}" type="datetimeFigureOut">
              <a:rPr lang="en-US" smtClean="0"/>
              <a:t>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a:p>
        </p:txBody>
      </p:sp>
    </p:spTree>
    <p:extLst>
      <p:ext uri="{BB962C8B-B14F-4D97-AF65-F5344CB8AC3E}">
        <p14:creationId xmlns:p14="http://schemas.microsoft.com/office/powerpoint/2010/main" val="30936867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CDE5BC-6581-4CF7-A31E-FDB830CD30E9}" type="datetimeFigureOut">
              <a:rPr lang="en-US" smtClean="0"/>
              <a:t>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a:p>
        </p:txBody>
      </p:sp>
    </p:spTree>
    <p:extLst>
      <p:ext uri="{BB962C8B-B14F-4D97-AF65-F5344CB8AC3E}">
        <p14:creationId xmlns:p14="http://schemas.microsoft.com/office/powerpoint/2010/main" val="4984904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CDE5BC-6581-4CF7-A31E-FDB830CD30E9}" type="datetimeFigureOut">
              <a:rPr lang="en-US" smtClean="0"/>
              <a:t>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a:p>
        </p:txBody>
      </p:sp>
    </p:spTree>
    <p:extLst>
      <p:ext uri="{BB962C8B-B14F-4D97-AF65-F5344CB8AC3E}">
        <p14:creationId xmlns:p14="http://schemas.microsoft.com/office/powerpoint/2010/main" val="42611818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CDE5BC-6581-4CF7-A31E-FDB830CD30E9}" type="datetimeFigureOut">
              <a:rPr lang="en-US" smtClean="0"/>
              <a:t>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a:p>
        </p:txBody>
      </p:sp>
    </p:spTree>
    <p:extLst>
      <p:ext uri="{BB962C8B-B14F-4D97-AF65-F5344CB8AC3E}">
        <p14:creationId xmlns:p14="http://schemas.microsoft.com/office/powerpoint/2010/main" val="7147402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CDE5BC-6581-4CF7-A31E-FDB830CD30E9}" type="datetimeFigureOut">
              <a:rPr lang="en-US" smtClean="0"/>
              <a:t>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BAF942-3986-4969-A4CE-E1CA60CCF2BD}" type="slidenum">
              <a:rPr lang="en-US" smtClean="0"/>
              <a:t>‹#›</a:t>
            </a:fld>
            <a:endParaRPr lang="en-US"/>
          </a:p>
        </p:txBody>
      </p:sp>
    </p:spTree>
    <p:extLst>
      <p:ext uri="{BB962C8B-B14F-4D97-AF65-F5344CB8AC3E}">
        <p14:creationId xmlns:p14="http://schemas.microsoft.com/office/powerpoint/2010/main" val="18182630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CDE5BC-6581-4CF7-A31E-FDB830CD30E9}" type="datetimeFigureOut">
              <a:rPr lang="en-US" smtClean="0"/>
              <a:t>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DBAF942-3986-4969-A4CE-E1CA60CCF2BD}" type="slidenum">
              <a:rPr lang="en-US" smtClean="0"/>
              <a:t>‹#›</a:t>
            </a:fld>
            <a:endParaRPr lang="en-US"/>
          </a:p>
        </p:txBody>
      </p:sp>
    </p:spTree>
    <p:extLst>
      <p:ext uri="{BB962C8B-B14F-4D97-AF65-F5344CB8AC3E}">
        <p14:creationId xmlns:p14="http://schemas.microsoft.com/office/powerpoint/2010/main" val="3106754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CDE5BC-6581-4CF7-A31E-FDB830CD30E9}" type="datetimeFigureOut">
              <a:rPr lang="en-US" smtClean="0"/>
              <a:t>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DBAF942-3986-4969-A4CE-E1CA60CCF2BD}" type="slidenum">
              <a:rPr lang="en-US" smtClean="0"/>
              <a:t>‹#›</a:t>
            </a:fld>
            <a:endParaRPr lang="en-US"/>
          </a:p>
        </p:txBody>
      </p:sp>
    </p:spTree>
    <p:extLst>
      <p:ext uri="{BB962C8B-B14F-4D97-AF65-F5344CB8AC3E}">
        <p14:creationId xmlns:p14="http://schemas.microsoft.com/office/powerpoint/2010/main" val="34831268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CDE5BC-6581-4CF7-A31E-FDB830CD30E9}" type="datetimeFigureOut">
              <a:rPr lang="en-US" smtClean="0"/>
              <a:t>1/9/2021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DBAF942-3986-4969-A4CE-E1CA60CCF2BD}" type="slidenum">
              <a:rPr lang="en-US" smtClean="0"/>
              <a:t>‹#›</a:t>
            </a:fld>
            <a:endParaRPr lang="en-US"/>
          </a:p>
        </p:txBody>
      </p:sp>
    </p:spTree>
    <p:extLst>
      <p:ext uri="{BB962C8B-B14F-4D97-AF65-F5344CB8AC3E}">
        <p14:creationId xmlns:p14="http://schemas.microsoft.com/office/powerpoint/2010/main" val="4217129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CDE5BC-6581-4CF7-A31E-FDB830CD30E9}" type="datetimeFigureOut">
              <a:rPr lang="en-US" smtClean="0"/>
              <a:t>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BAF942-3986-4969-A4CE-E1CA60CCF2BD}" type="slidenum">
              <a:rPr lang="en-US" smtClean="0"/>
              <a:t>‹#›</a:t>
            </a:fld>
            <a:endParaRPr lang="en-US"/>
          </a:p>
        </p:txBody>
      </p:sp>
    </p:spTree>
    <p:extLst>
      <p:ext uri="{BB962C8B-B14F-4D97-AF65-F5344CB8AC3E}">
        <p14:creationId xmlns:p14="http://schemas.microsoft.com/office/powerpoint/2010/main" val="1093232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638175"/>
            <a:ext cx="10515600" cy="1052515"/>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B921E-3E53-4F3C-B97F-523117DF2B59}" type="datetimeFigureOut">
              <a:rPr lang="en-US" smtClean="0"/>
              <a:t>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a:p>
        </p:txBody>
      </p:sp>
    </p:spTree>
    <p:extLst>
      <p:ext uri="{BB962C8B-B14F-4D97-AF65-F5344CB8AC3E}">
        <p14:creationId xmlns:p14="http://schemas.microsoft.com/office/powerpoint/2010/main" val="35761619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CDE5BC-6581-4CF7-A31E-FDB830CD30E9}" type="datetimeFigureOut">
              <a:rPr lang="en-US" smtClean="0"/>
              <a:t>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BAF942-3986-4969-A4CE-E1CA60CCF2BD}" type="slidenum">
              <a:rPr lang="en-US" smtClean="0"/>
              <a:t>‹#›</a:t>
            </a:fld>
            <a:endParaRPr lang="en-US"/>
          </a:p>
        </p:txBody>
      </p:sp>
    </p:spTree>
    <p:extLst>
      <p:ext uri="{BB962C8B-B14F-4D97-AF65-F5344CB8AC3E}">
        <p14:creationId xmlns:p14="http://schemas.microsoft.com/office/powerpoint/2010/main" val="16130612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CDE5BC-6581-4CF7-A31E-FDB830CD30E9}" type="datetimeFigureOut">
              <a:rPr lang="en-US" smtClean="0"/>
              <a:t>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a:p>
        </p:txBody>
      </p:sp>
    </p:spTree>
    <p:extLst>
      <p:ext uri="{BB962C8B-B14F-4D97-AF65-F5344CB8AC3E}">
        <p14:creationId xmlns:p14="http://schemas.microsoft.com/office/powerpoint/2010/main" val="37001088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CDE5BC-6581-4CF7-A31E-FDB830CD30E9}" type="datetimeFigureOut">
              <a:rPr lang="en-US" smtClean="0"/>
              <a:t>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BAF942-3986-4969-A4CE-E1CA60CCF2BD}" type="slidenum">
              <a:rPr lang="en-US" smtClean="0"/>
              <a:t>‹#›</a:t>
            </a:fld>
            <a:endParaRPr lang="en-US"/>
          </a:p>
        </p:txBody>
      </p:sp>
    </p:spTree>
    <p:extLst>
      <p:ext uri="{BB962C8B-B14F-4D97-AF65-F5344CB8AC3E}">
        <p14:creationId xmlns:p14="http://schemas.microsoft.com/office/powerpoint/2010/main" val="2613055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7B921E-3E53-4F3C-B97F-523117DF2B59}" type="datetimeFigureOut">
              <a:rPr lang="en-US" smtClean="0"/>
              <a:t>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C2F5B-2447-46DF-A3B9-228C29ED5109}" type="slidenum">
              <a:rPr lang="en-US" smtClean="0"/>
              <a:t>‹#›</a:t>
            </a:fld>
            <a:endParaRPr lang="en-US"/>
          </a:p>
        </p:txBody>
      </p:sp>
    </p:spTree>
    <p:extLst>
      <p:ext uri="{BB962C8B-B14F-4D97-AF65-F5344CB8AC3E}">
        <p14:creationId xmlns:p14="http://schemas.microsoft.com/office/powerpoint/2010/main" val="153355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7B921E-3E53-4F3C-B97F-523117DF2B59}" type="datetimeFigureOut">
              <a:rPr lang="en-US" smtClean="0"/>
              <a:t>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C2F5B-2447-46DF-A3B9-228C29ED5109}" type="slidenum">
              <a:rPr lang="en-US" smtClean="0"/>
              <a:t>‹#›</a:t>
            </a:fld>
            <a:endParaRPr lang="en-US"/>
          </a:p>
        </p:txBody>
      </p:sp>
    </p:spTree>
    <p:extLst>
      <p:ext uri="{BB962C8B-B14F-4D97-AF65-F5344CB8AC3E}">
        <p14:creationId xmlns:p14="http://schemas.microsoft.com/office/powerpoint/2010/main" val="1307520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7B921E-3E53-4F3C-B97F-523117DF2B59}" type="datetimeFigureOut">
              <a:rPr lang="en-US" smtClean="0"/>
              <a:t>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7C2F5B-2447-46DF-A3B9-228C29ED5109}" type="slidenum">
              <a:rPr lang="en-US" smtClean="0"/>
              <a:t>‹#›</a:t>
            </a:fld>
            <a:endParaRPr lang="en-US"/>
          </a:p>
        </p:txBody>
      </p:sp>
    </p:spTree>
    <p:extLst>
      <p:ext uri="{BB962C8B-B14F-4D97-AF65-F5344CB8AC3E}">
        <p14:creationId xmlns:p14="http://schemas.microsoft.com/office/powerpoint/2010/main" val="1908057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7B921E-3E53-4F3C-B97F-523117DF2B59}" type="datetimeFigureOut">
              <a:rPr lang="en-US" smtClean="0"/>
              <a:t>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7C2F5B-2447-46DF-A3B9-228C29ED5109}" type="slidenum">
              <a:rPr lang="en-US" smtClean="0"/>
              <a:t>‹#›</a:t>
            </a:fld>
            <a:endParaRPr lang="en-US"/>
          </a:p>
        </p:txBody>
      </p:sp>
    </p:spTree>
    <p:extLst>
      <p:ext uri="{BB962C8B-B14F-4D97-AF65-F5344CB8AC3E}">
        <p14:creationId xmlns:p14="http://schemas.microsoft.com/office/powerpoint/2010/main" val="1228275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7B921E-3E53-4F3C-B97F-523117DF2B59}" type="datetimeFigureOut">
              <a:rPr lang="en-US" smtClean="0"/>
              <a:t>1/9/2021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7C2F5B-2447-46DF-A3B9-228C29ED5109}" type="slidenum">
              <a:rPr lang="en-US" smtClean="0"/>
              <a:t>‹#›</a:t>
            </a:fld>
            <a:endParaRPr lang="en-US"/>
          </a:p>
        </p:txBody>
      </p:sp>
    </p:spTree>
    <p:extLst>
      <p:ext uri="{BB962C8B-B14F-4D97-AF65-F5344CB8AC3E}">
        <p14:creationId xmlns:p14="http://schemas.microsoft.com/office/powerpoint/2010/main" val="3049696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7B921E-3E53-4F3C-B97F-523117DF2B59}" type="datetimeFigureOut">
              <a:rPr lang="en-US" smtClean="0"/>
              <a:t>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C2F5B-2447-46DF-A3B9-228C29ED5109}" type="slidenum">
              <a:rPr lang="en-US" smtClean="0"/>
              <a:t>‹#›</a:t>
            </a:fld>
            <a:endParaRPr lang="en-US"/>
          </a:p>
        </p:txBody>
      </p:sp>
    </p:spTree>
    <p:extLst>
      <p:ext uri="{BB962C8B-B14F-4D97-AF65-F5344CB8AC3E}">
        <p14:creationId xmlns:p14="http://schemas.microsoft.com/office/powerpoint/2010/main" val="4066637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7B921E-3E53-4F3C-B97F-523117DF2B59}" type="datetimeFigureOut">
              <a:rPr lang="en-US" smtClean="0"/>
              <a:t>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C2F5B-2447-46DF-A3B9-228C29ED5109}" type="slidenum">
              <a:rPr lang="en-US" smtClean="0"/>
              <a:t>‹#›</a:t>
            </a:fld>
            <a:endParaRPr lang="en-US"/>
          </a:p>
        </p:txBody>
      </p:sp>
    </p:spTree>
    <p:extLst>
      <p:ext uri="{BB962C8B-B14F-4D97-AF65-F5344CB8AC3E}">
        <p14:creationId xmlns:p14="http://schemas.microsoft.com/office/powerpoint/2010/main" val="2459108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7B921E-3E53-4F3C-B97F-523117DF2B59}" type="datetimeFigureOut">
              <a:rPr lang="en-US" smtClean="0"/>
              <a:t>1/9/2021</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7C2F5B-2447-46DF-A3B9-228C29ED5109}" type="slidenum">
              <a:rPr lang="en-US" smtClean="0"/>
              <a:t>‹#›</a:t>
            </a:fld>
            <a:endParaRPr lang="en-US"/>
          </a:p>
        </p:txBody>
      </p:sp>
    </p:spTree>
    <p:extLst>
      <p:ext uri="{BB962C8B-B14F-4D97-AF65-F5344CB8AC3E}">
        <p14:creationId xmlns:p14="http://schemas.microsoft.com/office/powerpoint/2010/main" val="18597601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600" kern="1200">
          <a:solidFill>
            <a:schemeClr val="bg1"/>
          </a:solidFill>
          <a:latin typeface="Poppins SemiBold" panose="00000700000000000000" pitchFamily="50" charset="0"/>
          <a:ea typeface="+mj-ea"/>
          <a:cs typeface="Poppins SemiBold" panose="00000700000000000000" pitchFamily="50"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rgbClr val="FFA52E"/>
          </a:solidFill>
          <a:latin typeface="Poppins Medium" panose="00000600000000000000" pitchFamily="50" charset="0"/>
          <a:ea typeface="Roboto Slab" pitchFamily="2" charset="0"/>
          <a:cs typeface="Poppins Medium" panose="00000600000000000000" pitchFamily="50"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rgbClr val="FFA52E"/>
          </a:solidFill>
          <a:latin typeface="Poppins Medium" panose="00000600000000000000" pitchFamily="50" charset="0"/>
          <a:ea typeface="Roboto Slab" pitchFamily="2" charset="0"/>
          <a:cs typeface="Poppins Medium" panose="00000600000000000000" pitchFamily="50"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rgbClr val="FFA52E"/>
          </a:solidFill>
          <a:latin typeface="Poppins Medium" panose="00000600000000000000" pitchFamily="50" charset="0"/>
          <a:ea typeface="Roboto Slab" pitchFamily="2" charset="0"/>
          <a:cs typeface="Poppins Medium" panose="00000600000000000000" pitchFamily="50"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FFA52E"/>
          </a:solidFill>
          <a:latin typeface="Poppins Medium" panose="00000600000000000000" pitchFamily="50" charset="0"/>
          <a:ea typeface="Roboto Slab" pitchFamily="2" charset="0"/>
          <a:cs typeface="Poppins Medium" panose="00000600000000000000" pitchFamily="50"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FFA52E"/>
          </a:solidFill>
          <a:latin typeface="Poppins Medium" panose="00000600000000000000" pitchFamily="50" charset="0"/>
          <a:ea typeface="Roboto Slab" pitchFamily="2" charset="0"/>
          <a:cs typeface="Poppins Medium" panose="00000600000000000000" pitchFamily="5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CDE5BC-6581-4CF7-A31E-FDB830CD30E9}" type="datetimeFigureOut">
              <a:rPr lang="en-US" smtClean="0"/>
              <a:t>1/9/2021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BAF942-3986-4969-A4CE-E1CA60CCF2BD}" type="slidenum">
              <a:rPr lang="en-US" smtClean="0"/>
              <a:t>‹#›</a:t>
            </a:fld>
            <a:endParaRPr lang="en-US"/>
          </a:p>
        </p:txBody>
      </p:sp>
    </p:spTree>
    <p:extLst>
      <p:ext uri="{BB962C8B-B14F-4D97-AF65-F5344CB8AC3E}">
        <p14:creationId xmlns:p14="http://schemas.microsoft.com/office/powerpoint/2010/main" val="414792750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44072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2925"/>
            <a:ext cx="10515600" cy="1147763"/>
          </a:xfrm>
        </p:spPr>
        <p:txBody>
          <a:bodyPr>
            <a:normAutofit/>
          </a:bodyPr>
          <a:lstStyle/>
          <a:p>
            <a:r>
              <a:rPr lang="en-US" dirty="0"/>
              <a:t>Chapter 3 - Wired and Wireless Networks</a:t>
            </a:r>
            <a:endParaRPr lang="en-US" dirty="0">
              <a:solidFill>
                <a:srgbClr val="063D63"/>
              </a:solidFill>
              <a:latin typeface="Bebas Neue" panose="020B0606020202050201" pitchFamily="34" charset="0"/>
            </a:endParaRPr>
          </a:p>
        </p:txBody>
      </p:sp>
      <p:sp>
        <p:nvSpPr>
          <p:cNvPr id="3" name="Content Placeholder 2"/>
          <p:cNvSpPr>
            <a:spLocks noGrp="1"/>
          </p:cNvSpPr>
          <p:nvPr>
            <p:ph idx="1"/>
          </p:nvPr>
        </p:nvSpPr>
        <p:spPr/>
        <p:txBody>
          <a:bodyPr>
            <a:normAutofit fontScale="92500" lnSpcReduction="10000"/>
          </a:bodyPr>
          <a:lstStyle/>
          <a:p>
            <a:r>
              <a:rPr lang="en-US" dirty="0"/>
              <a:t>Wireless networks use two bands or frequencies—2.4 GHz and 5 GHz to carry wireless data. Depending on your wireless router, it may transmit on one band or both bands. If your router only transmits on the 2.4 GHz band, it is considered a single-band router. If your wireless router transmits on both the 2.4 GHz and 5 GHz bands, it is considered a dual-band router. The 2.4 GHz band is a very popular band and is used by several other devices.</a:t>
            </a:r>
          </a:p>
          <a:p>
            <a:endParaRPr lang="en-US" dirty="0"/>
          </a:p>
          <a:p>
            <a:r>
              <a:rPr lang="en-US" dirty="0"/>
              <a:t>Another difference in the 2.4 GHz and 5 GHz bands are the number of available channels. Every wireless device operates on a (RF) channel identified by numbers. The 2.4 GHz band has 11 channels to choose from but only three are nonoverlapping (1, 6, 11). However, the 5 GHz band has many more channels and has 25 nonoverlapping channels.</a:t>
            </a:r>
          </a:p>
          <a:p>
            <a:endParaRPr lang="en-US" sz="2400" dirty="0">
              <a:solidFill>
                <a:srgbClr val="00111E"/>
              </a:solidFill>
              <a:latin typeface="Montserrat Light" panose="00000400000000000000" pitchFamily="50" charset="0"/>
            </a:endParaRPr>
          </a:p>
        </p:txBody>
      </p:sp>
    </p:spTree>
    <p:extLst>
      <p:ext uri="{BB962C8B-B14F-4D97-AF65-F5344CB8AC3E}">
        <p14:creationId xmlns:p14="http://schemas.microsoft.com/office/powerpoint/2010/main" val="2110804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DEE5C6BA-FE2A-4C38-8D88-E70C06E54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483095"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5" name="Picture 74">
            <a:extLst>
              <a:ext uri="{FF2B5EF4-FFF2-40B4-BE49-F238E27FC236}">
                <a16:creationId xmlns:a16="http://schemas.microsoft.com/office/drawing/2014/main" id="{53E66F28-0926-4CFB-BDAB-646CAB184C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6405094" y="802955"/>
            <a:ext cx="4977976" cy="1454051"/>
          </a:xfrm>
        </p:spPr>
        <p:txBody>
          <a:bodyPr>
            <a:normAutofit/>
          </a:bodyPr>
          <a:lstStyle/>
          <a:p>
            <a:r>
              <a:rPr lang="en-US" sz="4100">
                <a:solidFill>
                  <a:srgbClr val="000000"/>
                </a:solidFill>
              </a:rPr>
              <a:t>Chapter 3 - Wired and Wireless Networks</a:t>
            </a:r>
            <a:endParaRPr lang="en-US" sz="4100">
              <a:solidFill>
                <a:srgbClr val="000000"/>
              </a:solidFill>
              <a:latin typeface="Bebas Neue" panose="020B0606020202050201" pitchFamily="34" charset="0"/>
            </a:endParaRPr>
          </a:p>
        </p:txBody>
      </p:sp>
      <p:sp>
        <p:nvSpPr>
          <p:cNvPr id="77" name="Freeform 60">
            <a:extLst>
              <a:ext uri="{FF2B5EF4-FFF2-40B4-BE49-F238E27FC236}">
                <a16:creationId xmlns:a16="http://schemas.microsoft.com/office/drawing/2014/main" id="{DE9FA85F-F0FB-4952-A05F-04CC67B18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20409" y="1"/>
            <a:ext cx="3960192" cy="2251543"/>
          </a:xfrm>
          <a:custGeom>
            <a:avLst/>
            <a:gdLst>
              <a:gd name="connsiteX0" fmla="*/ 20753 w 3960192"/>
              <a:gd name="connsiteY0" fmla="*/ 0 h 2251543"/>
              <a:gd name="connsiteX1" fmla="*/ 3939439 w 3960192"/>
              <a:gd name="connsiteY1" fmla="*/ 0 h 2251543"/>
              <a:gd name="connsiteX2" fmla="*/ 3949969 w 3960192"/>
              <a:gd name="connsiteY2" fmla="*/ 68994 h 2251543"/>
              <a:gd name="connsiteX3" fmla="*/ 3960192 w 3960192"/>
              <a:gd name="connsiteY3" fmla="*/ 271447 h 2251543"/>
              <a:gd name="connsiteX4" fmla="*/ 1980096 w 3960192"/>
              <a:gd name="connsiteY4" fmla="*/ 2251543 h 2251543"/>
              <a:gd name="connsiteX5" fmla="*/ 0 w 3960192"/>
              <a:gd name="connsiteY5" fmla="*/ 271447 h 2251543"/>
              <a:gd name="connsiteX6" fmla="*/ 10223 w 3960192"/>
              <a:gd name="connsiteY6" fmla="*/ 68994 h 2251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0192" h="2251543">
                <a:moveTo>
                  <a:pt x="20753" y="0"/>
                </a:moveTo>
                <a:lnTo>
                  <a:pt x="3939439" y="0"/>
                </a:lnTo>
                <a:lnTo>
                  <a:pt x="3949969" y="68994"/>
                </a:lnTo>
                <a:cubicBezTo>
                  <a:pt x="3956729" y="135559"/>
                  <a:pt x="3960192" y="203099"/>
                  <a:pt x="3960192" y="271447"/>
                </a:cubicBezTo>
                <a:cubicBezTo>
                  <a:pt x="3960192" y="1365024"/>
                  <a:pt x="3073673" y="2251543"/>
                  <a:pt x="1980096" y="2251543"/>
                </a:cubicBezTo>
                <a:cubicBezTo>
                  <a:pt x="886519" y="2251543"/>
                  <a:pt x="0" y="1365024"/>
                  <a:pt x="0" y="271447"/>
                </a:cubicBezTo>
                <a:cubicBezTo>
                  <a:pt x="0" y="203099"/>
                  <a:pt x="3463" y="135559"/>
                  <a:pt x="10223" y="68994"/>
                </a:cubicBezTo>
                <a:close/>
              </a:path>
            </a:pathLst>
          </a:custGeom>
          <a:solidFill>
            <a:srgbClr val="FFFFFF"/>
          </a:solidFill>
          <a:ln>
            <a:gradFill>
              <a:gsLst>
                <a:gs pos="0">
                  <a:schemeClr val="accent1"/>
                </a:gs>
                <a:gs pos="23000">
                  <a:schemeClr val="accent1"/>
                </a:gs>
                <a:gs pos="83000">
                  <a:schemeClr val="accent5"/>
                </a:gs>
                <a:gs pos="100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100" name="Picture 4" descr="closeup of a wireless router on living room at home with a window in the background">
            <a:extLst>
              <a:ext uri="{FF2B5EF4-FFF2-40B4-BE49-F238E27FC236}">
                <a16:creationId xmlns:a16="http://schemas.microsoft.com/office/drawing/2014/main" id="{480280EA-38AC-404B-9BA8-79FE6E415BDB}"/>
              </a:ext>
            </a:extLst>
          </p:cNvPr>
          <p:cNvPicPr>
            <a:picLocks noChangeAspect="1" noChangeArrowheads="1"/>
          </p:cNvPicPr>
          <p:nvPr/>
        </p:nvPicPr>
        <p:blipFill rotWithShape="1">
          <a:blip r:embed="rId3" cstate="print">
            <a:alphaModFix/>
            <a:extLst>
              <a:ext uri="{28A0092B-C50C-407E-A947-70E740481C1C}">
                <a14:useLocalDpi xmlns:a14="http://schemas.microsoft.com/office/drawing/2010/main" val="0"/>
              </a:ext>
            </a:extLst>
          </a:blip>
          <a:srcRect t="14104" r="1" b="1"/>
          <a:stretch/>
        </p:blipFill>
        <p:spPr bwMode="auto">
          <a:xfrm>
            <a:off x="1860024" y="1"/>
            <a:ext cx="3674754" cy="2106932"/>
          </a:xfrm>
          <a:custGeom>
            <a:avLst/>
            <a:gdLst/>
            <a:ahLst/>
            <a:cxnLst/>
            <a:rect l="l" t="t" r="r" b="b"/>
            <a:pathLst>
              <a:path w="3674754" h="2106932">
                <a:moveTo>
                  <a:pt x="21954" y="0"/>
                </a:moveTo>
                <a:lnTo>
                  <a:pt x="3652800" y="0"/>
                </a:lnTo>
                <a:lnTo>
                  <a:pt x="3665268" y="81694"/>
                </a:lnTo>
                <a:cubicBezTo>
                  <a:pt x="3671541" y="143461"/>
                  <a:pt x="3674754" y="206133"/>
                  <a:pt x="3674754" y="269555"/>
                </a:cubicBezTo>
                <a:cubicBezTo>
                  <a:pt x="3674754" y="1284311"/>
                  <a:pt x="2852132" y="2106932"/>
                  <a:pt x="1837377" y="2106932"/>
                </a:cubicBezTo>
                <a:cubicBezTo>
                  <a:pt x="822622" y="2106932"/>
                  <a:pt x="0" y="1284311"/>
                  <a:pt x="0" y="269555"/>
                </a:cubicBezTo>
                <a:cubicBezTo>
                  <a:pt x="0" y="206133"/>
                  <a:pt x="3214" y="143461"/>
                  <a:pt x="9486" y="81694"/>
                </a:cubicBezTo>
                <a:close/>
              </a:path>
            </a:pathLst>
          </a:custGeom>
          <a:noFill/>
          <a:effectLst>
            <a:softEdge rad="0"/>
          </a:effectLst>
          <a:extLst>
            <a:ext uri="{909E8E84-426E-40DD-AFC4-6F175D3DCCD1}">
              <a14:hiddenFill xmlns:a14="http://schemas.microsoft.com/office/drawing/2010/main">
                <a:solidFill>
                  <a:srgbClr val="FFFFFF"/>
                </a:solidFill>
              </a14:hiddenFill>
            </a:ext>
          </a:extLst>
        </p:spPr>
      </p:pic>
      <p:sp>
        <p:nvSpPr>
          <p:cNvPr id="79" name="Freeform 68">
            <a:extLst>
              <a:ext uri="{FF2B5EF4-FFF2-40B4-BE49-F238E27FC236}">
                <a16:creationId xmlns:a16="http://schemas.microsoft.com/office/drawing/2014/main" id="{FEBD362A-CC27-47D9-8FC3-A5E91BA07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2701"/>
            <a:ext cx="4956705" cy="3945299"/>
          </a:xfrm>
          <a:custGeom>
            <a:avLst/>
            <a:gdLst>
              <a:gd name="connsiteX0" fmla="*/ 2718646 w 4956705"/>
              <a:gd name="connsiteY0" fmla="*/ 0 h 3945299"/>
              <a:gd name="connsiteX1" fmla="*/ 4816486 w 4956705"/>
              <a:gd name="connsiteY1" fmla="*/ 989335 h 3945299"/>
              <a:gd name="connsiteX2" fmla="*/ 4956705 w 4956705"/>
              <a:gd name="connsiteY2" fmla="*/ 1176848 h 3945299"/>
              <a:gd name="connsiteX3" fmla="*/ 4956705 w 4956705"/>
              <a:gd name="connsiteY3" fmla="*/ 3945299 h 3945299"/>
              <a:gd name="connsiteX4" fmla="*/ 294783 w 4956705"/>
              <a:gd name="connsiteY4" fmla="*/ 3945299 h 3945299"/>
              <a:gd name="connsiteX5" fmla="*/ 213645 w 4956705"/>
              <a:gd name="connsiteY5" fmla="*/ 3776866 h 3945299"/>
              <a:gd name="connsiteX6" fmla="*/ 0 w 4956705"/>
              <a:gd name="connsiteY6" fmla="*/ 2718646 h 3945299"/>
              <a:gd name="connsiteX7" fmla="*/ 2718646 w 4956705"/>
              <a:gd name="connsiteY7" fmla="*/ 0 h 3945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6705" h="3945299">
                <a:moveTo>
                  <a:pt x="2718646" y="0"/>
                </a:moveTo>
                <a:cubicBezTo>
                  <a:pt x="3563221" y="0"/>
                  <a:pt x="4317846" y="385123"/>
                  <a:pt x="4816486" y="989335"/>
                </a:cubicBezTo>
                <a:lnTo>
                  <a:pt x="4956705" y="1176848"/>
                </a:lnTo>
                <a:lnTo>
                  <a:pt x="4956705" y="3945299"/>
                </a:lnTo>
                <a:lnTo>
                  <a:pt x="294783" y="3945299"/>
                </a:lnTo>
                <a:lnTo>
                  <a:pt x="213645" y="3776866"/>
                </a:lnTo>
                <a:cubicBezTo>
                  <a:pt x="76074" y="3451612"/>
                  <a:pt x="0" y="3094013"/>
                  <a:pt x="0" y="2718646"/>
                </a:cubicBezTo>
                <a:cubicBezTo>
                  <a:pt x="0" y="1217179"/>
                  <a:pt x="1217179" y="0"/>
                  <a:pt x="2718646" y="0"/>
                </a:cubicBezTo>
                <a:close/>
              </a:path>
            </a:pathLst>
          </a:custGeom>
          <a:solidFill>
            <a:srgbClr val="FFFFFF"/>
          </a:solidFill>
          <a:ln>
            <a:gradFill>
              <a:gsLst>
                <a:gs pos="0">
                  <a:schemeClr val="accent1"/>
                </a:gs>
                <a:gs pos="23000">
                  <a:schemeClr val="accent1"/>
                </a:gs>
                <a:gs pos="83000">
                  <a:schemeClr val="accent5"/>
                </a:gs>
                <a:gs pos="100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098" name="Picture 2" descr="Ceiling access point wifi">
            <a:extLst>
              <a:ext uri="{FF2B5EF4-FFF2-40B4-BE49-F238E27FC236}">
                <a16:creationId xmlns:a16="http://schemas.microsoft.com/office/drawing/2014/main" id="{27B2D8D1-2470-418A-AD11-2C619B121CE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501" r="10895"/>
          <a:stretch/>
        </p:blipFill>
        <p:spPr bwMode="auto">
          <a:xfrm>
            <a:off x="20" y="3076732"/>
            <a:ext cx="4792654" cy="3781268"/>
          </a:xfrm>
          <a:custGeom>
            <a:avLst/>
            <a:gdLst/>
            <a:ahLst/>
            <a:cxnLst/>
            <a:rect l="l" t="t" r="r" b="b"/>
            <a:pathLst>
              <a:path w="4792674" h="3781268">
                <a:moveTo>
                  <a:pt x="2238059" y="0"/>
                </a:moveTo>
                <a:cubicBezTo>
                  <a:pt x="3648934" y="0"/>
                  <a:pt x="4792674" y="1143740"/>
                  <a:pt x="4792674" y="2554615"/>
                </a:cubicBezTo>
                <a:cubicBezTo>
                  <a:pt x="4792674" y="2995514"/>
                  <a:pt x="4680980" y="3410325"/>
                  <a:pt x="4484346" y="3772297"/>
                </a:cubicBezTo>
                <a:lnTo>
                  <a:pt x="4478895" y="3781268"/>
                </a:lnTo>
                <a:lnTo>
                  <a:pt x="0" y="3781268"/>
                </a:lnTo>
                <a:lnTo>
                  <a:pt x="0" y="1323391"/>
                </a:lnTo>
                <a:lnTo>
                  <a:pt x="119732" y="1126306"/>
                </a:lnTo>
                <a:cubicBezTo>
                  <a:pt x="578815" y="446774"/>
                  <a:pt x="1356262" y="0"/>
                  <a:pt x="2238059" y="0"/>
                </a:cubicBez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5786907" y="2106933"/>
            <a:ext cx="5875210" cy="4751067"/>
          </a:xfrm>
        </p:spPr>
        <p:txBody>
          <a:bodyPr anchor="ctr">
            <a:normAutofit fontScale="92500" lnSpcReduction="10000"/>
          </a:bodyPr>
          <a:lstStyle/>
          <a:p>
            <a:r>
              <a:rPr lang="en-US" sz="2000" dirty="0">
                <a:solidFill>
                  <a:srgbClr val="000000"/>
                </a:solidFill>
              </a:rPr>
              <a:t>In a corporate LAN, the most common method to connect to a wireless network is via a WAP. Most WAPs are in ceilings and are connected by Ethernet cables that attach to a switch. The location of a WAP on a corporate network is very important in order to ensure all wireless devices have coverage. WAPs are also known as base stations.</a:t>
            </a:r>
          </a:p>
          <a:p>
            <a:endParaRPr lang="en-US" sz="2000" dirty="0">
              <a:solidFill>
                <a:srgbClr val="000000"/>
              </a:solidFill>
            </a:endParaRPr>
          </a:p>
          <a:p>
            <a:r>
              <a:rPr lang="en-US" sz="2000" dirty="0">
                <a:solidFill>
                  <a:srgbClr val="000000"/>
                </a:solidFill>
              </a:rPr>
              <a:t>In a home LAN, the most common method to access a wireless network is a wireless router. Most wireless routers offer coverage of about 100 to 200 feet depending on the 802.11 standard and are omnidirectional. It’s important to remember that doors and walls can block a wireless signal. Therefore, a wireless router should always have a clear line of site to the connecting device. It’s often very common to purchase repeaters or range extenders if your home is very large.</a:t>
            </a:r>
            <a:endParaRPr lang="en-US" sz="2000" dirty="0">
              <a:solidFill>
                <a:srgbClr val="000000"/>
              </a:solidFill>
              <a:latin typeface="Montserrat Light" panose="00000400000000000000" pitchFamily="50" charset="0"/>
            </a:endParaRPr>
          </a:p>
        </p:txBody>
      </p:sp>
    </p:spTree>
    <p:extLst>
      <p:ext uri="{BB962C8B-B14F-4D97-AF65-F5344CB8AC3E}">
        <p14:creationId xmlns:p14="http://schemas.microsoft.com/office/powerpoint/2010/main" val="1243837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117AB3D3-3C9C-4DED-809A-78734805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3662" y="386930"/>
            <a:ext cx="10066122" cy="1298448"/>
          </a:xfrm>
        </p:spPr>
        <p:txBody>
          <a:bodyPr anchor="b">
            <a:normAutofit/>
          </a:bodyPr>
          <a:lstStyle/>
          <a:p>
            <a:r>
              <a:rPr lang="en-US"/>
              <a:t>Chapter 3 - Wired and Wireless Networks</a:t>
            </a:r>
            <a:endParaRPr lang="en-US">
              <a:latin typeface="Bebas Neue" panose="020B0606020202050201" pitchFamily="34" charset="0"/>
            </a:endParaRPr>
          </a:p>
        </p:txBody>
      </p:sp>
      <p:sp>
        <p:nvSpPr>
          <p:cNvPr id="73" name="Rectangle 72">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96919" y="2204570"/>
            <a:ext cx="5093060" cy="4267991"/>
          </a:xfrm>
        </p:spPr>
        <p:txBody>
          <a:bodyPr anchor="ctr">
            <a:normAutofit/>
          </a:bodyPr>
          <a:lstStyle/>
          <a:p>
            <a:pPr marL="0" indent="0">
              <a:buNone/>
            </a:pPr>
            <a:r>
              <a:rPr lang="en-US" sz="1600" dirty="0"/>
              <a:t>The most common modes of wireless networks are Ad-Hoc mode and Infrastructure mode. When using Ad-Hoc mode on a WLAN, devices communicate directly with each other rather than connecting to an access point. Ad-Hoc mode is considered a decentralized peer-to-peer network. This wireless mode is sometimes referred to as peer-to-peer mode. Ad-Hoc mode is quick to set up and very inexpensive. However, as more users join an Ad-Hoc network, the performance decreases. Security may also be an issue, unless you are comfortable with the various wireless devices communicating in your network.</a:t>
            </a:r>
          </a:p>
          <a:p>
            <a:pPr marL="0" indent="0">
              <a:buNone/>
            </a:pPr>
            <a:r>
              <a:rPr lang="en-US" sz="1600" dirty="0"/>
              <a:t>Infrastructure mode is used most often with organizations and large companies. This mode is a centralized mode of communication. In Infrastructure mode, different devices connect to an access point and not directly to each other. A WAP is a layer 2 device and acts as a bridge between wireless traffic and wired traffic.</a:t>
            </a:r>
            <a:endParaRPr lang="en-US" sz="1600" dirty="0">
              <a:latin typeface="Montserrat Light" panose="00000400000000000000" pitchFamily="50" charset="0"/>
            </a:endParaRPr>
          </a:p>
        </p:txBody>
      </p:sp>
      <p:pic>
        <p:nvPicPr>
          <p:cNvPr id="5122" name="Picture 2" descr="ad hoc network topology peer to peer device connection">
            <a:extLst>
              <a:ext uri="{FF2B5EF4-FFF2-40B4-BE49-F238E27FC236}">
                <a16:creationId xmlns:a16="http://schemas.microsoft.com/office/drawing/2014/main" id="{149FC568-F6B3-4A16-8E02-E7121A4486A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122" r="21251" b="-2"/>
          <a:stretch/>
        </p:blipFill>
        <p:spPr bwMode="auto">
          <a:xfrm>
            <a:off x="5911532" y="2484255"/>
            <a:ext cx="5150277" cy="3714244"/>
          </a:xfrm>
          <a:prstGeom prst="rect">
            <a:avLst/>
          </a:prstGeom>
          <a:noFill/>
          <a:extLst>
            <a:ext uri="{909E8E84-426E-40DD-AFC4-6F175D3DCCD1}">
              <a14:hiddenFill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2635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2925"/>
            <a:ext cx="10515600" cy="1147763"/>
          </a:xfrm>
        </p:spPr>
        <p:txBody>
          <a:bodyPr>
            <a:normAutofit/>
          </a:bodyPr>
          <a:lstStyle/>
          <a:p>
            <a:r>
              <a:rPr lang="en-US" dirty="0"/>
              <a:t>Chapter 3 - Wired and Wireless Networks</a:t>
            </a:r>
            <a:endParaRPr lang="en-US" dirty="0">
              <a:solidFill>
                <a:srgbClr val="063D63"/>
              </a:solidFill>
              <a:latin typeface="Bebas Neue" panose="020B0606020202050201" pitchFamily="34" charset="0"/>
            </a:endParaRPr>
          </a:p>
        </p:txBody>
      </p:sp>
      <p:sp>
        <p:nvSpPr>
          <p:cNvPr id="3" name="Content Placeholder 2"/>
          <p:cNvSpPr>
            <a:spLocks noGrp="1"/>
          </p:cNvSpPr>
          <p:nvPr>
            <p:ph idx="1"/>
          </p:nvPr>
        </p:nvSpPr>
        <p:spPr/>
        <p:txBody>
          <a:bodyPr>
            <a:normAutofit fontScale="85000" lnSpcReduction="10000"/>
          </a:bodyPr>
          <a:lstStyle/>
          <a:p>
            <a:pPr marL="0" indent="0">
              <a:buNone/>
            </a:pPr>
            <a:r>
              <a:rPr lang="en-US" dirty="0"/>
              <a:t>An</a:t>
            </a:r>
            <a:r>
              <a:rPr lang="en-US" b="1" dirty="0"/>
              <a:t> SSID </a:t>
            </a:r>
            <a:r>
              <a:rPr lang="en-US" dirty="0"/>
              <a:t>identifies specific wireless networks and allows wireless devices to connect to a specific base station or wireless router. In order to connect to the client, device must be configured with the same SSID. An SSID is sometimes referred to as the WLAN network name and is a unique character string used to classify the WLAN. </a:t>
            </a:r>
          </a:p>
          <a:p>
            <a:endParaRPr lang="en-US" sz="2400" dirty="0">
              <a:solidFill>
                <a:srgbClr val="00111E"/>
              </a:solidFill>
              <a:latin typeface="Montserrat Light" panose="00000400000000000000" pitchFamily="50" charset="0"/>
            </a:endParaRPr>
          </a:p>
          <a:p>
            <a:pPr marL="0" indent="0">
              <a:buNone/>
            </a:pPr>
            <a:r>
              <a:rPr lang="en-US" dirty="0"/>
              <a:t>A Basic Service Set (</a:t>
            </a:r>
            <a:r>
              <a:rPr lang="en-US" b="1" dirty="0"/>
              <a:t>BSS</a:t>
            </a:r>
            <a:r>
              <a:rPr lang="en-US" dirty="0"/>
              <a:t>) is group of wireless network devices that use the same access point. The Basic Service Set Identifier </a:t>
            </a:r>
            <a:r>
              <a:rPr lang="en-US" b="1" dirty="0"/>
              <a:t>(BSSID) </a:t>
            </a:r>
            <a:r>
              <a:rPr lang="en-US" dirty="0"/>
              <a:t>is a unique 48-bit label which is also the access point’s physical Media Access Control </a:t>
            </a:r>
            <a:r>
              <a:rPr lang="en-US" b="1" dirty="0"/>
              <a:t>(MAC) </a:t>
            </a:r>
            <a:r>
              <a:rPr lang="en-US" dirty="0"/>
              <a:t>address. A service set can be extended by adding more access points, which is called an Extended Service Set </a:t>
            </a:r>
            <a:r>
              <a:rPr lang="en-US" b="1" dirty="0"/>
              <a:t>(ESS). </a:t>
            </a:r>
            <a:r>
              <a:rPr lang="en-US" dirty="0"/>
              <a:t>The shared network name is referred to as the Extended Service Set Identifier </a:t>
            </a:r>
            <a:r>
              <a:rPr lang="en-US" b="1" dirty="0"/>
              <a:t>(ESSID). </a:t>
            </a:r>
            <a:r>
              <a:rPr lang="en-US" dirty="0"/>
              <a:t>In an ESSID, every access point broadcast the same SSID to its users. When using an ESSID, a client can move from one access point to another or from one service set to another and never know the difference.</a:t>
            </a:r>
            <a:endParaRPr lang="en-US" sz="2400" dirty="0">
              <a:solidFill>
                <a:srgbClr val="00111E"/>
              </a:solidFill>
              <a:latin typeface="Montserrat Light" panose="00000400000000000000" pitchFamily="50" charset="0"/>
            </a:endParaRPr>
          </a:p>
        </p:txBody>
      </p:sp>
    </p:spTree>
    <p:extLst>
      <p:ext uri="{BB962C8B-B14F-4D97-AF65-F5344CB8AC3E}">
        <p14:creationId xmlns:p14="http://schemas.microsoft.com/office/powerpoint/2010/main" val="3157580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89560" y="856180"/>
            <a:ext cx="4560584" cy="1128068"/>
          </a:xfrm>
        </p:spPr>
        <p:txBody>
          <a:bodyPr anchor="ctr">
            <a:normAutofit/>
          </a:bodyPr>
          <a:lstStyle/>
          <a:p>
            <a:r>
              <a:rPr lang="en-US" sz="3700"/>
              <a:t>Chapter 3 - Wired and Wireless Networks</a:t>
            </a:r>
            <a:endParaRPr lang="en-US" sz="3700">
              <a:latin typeface="Bebas Neue" panose="020B0606020202050201" pitchFamily="34" charset="0"/>
            </a:endParaRPr>
          </a:p>
        </p:txBody>
      </p:sp>
      <p:grpSp>
        <p:nvGrpSpPr>
          <p:cNvPr id="73" name="Group 7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74" name="Rectangle 7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Rectangle 7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59341" y="2330505"/>
            <a:ext cx="4990803" cy="4254582"/>
          </a:xfrm>
        </p:spPr>
        <p:txBody>
          <a:bodyPr anchor="ctr">
            <a:normAutofit/>
          </a:bodyPr>
          <a:lstStyle/>
          <a:p>
            <a:pPr marL="0" indent="0">
              <a:buNone/>
            </a:pPr>
            <a:r>
              <a:rPr lang="en-US" sz="2000" dirty="0"/>
              <a:t> A fiber-optic cable is made up of a center glass core surrounded by several layers of protected materials. The core is a strand of extremely thin glass that is approximately the same size as a human hair. It is the medium used to transmit light pulses. The outer layer of a fiber cable is referred to as a jacket and is made of polyvinyl chloride (PVC) or Teflon. The second layer is called the buffer and provides protection from physical damage. The layer around the fiber core is called cladding. Cladding is made of glass or plastic and reflects light back to the core in various patterns, which are determined based on the transmission mode. </a:t>
            </a:r>
            <a:endParaRPr lang="en-US" sz="2000" dirty="0">
              <a:latin typeface="Montserrat Light" panose="00000400000000000000" pitchFamily="50" charset="0"/>
            </a:endParaRPr>
          </a:p>
        </p:txBody>
      </p:sp>
      <p:sp>
        <p:nvSpPr>
          <p:cNvPr id="79" name="Rectangle 7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3d rendering of an optic fiber cable on a white background">
            <a:extLst>
              <a:ext uri="{FF2B5EF4-FFF2-40B4-BE49-F238E27FC236}">
                <a16:creationId xmlns:a16="http://schemas.microsoft.com/office/drawing/2014/main" id="{664A0B2C-2FA1-46FB-BA4E-99244283F0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692" r="33728" b="-2"/>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146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2" name="Rectangle 7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89560" y="856180"/>
            <a:ext cx="4560584" cy="1128068"/>
          </a:xfrm>
        </p:spPr>
        <p:txBody>
          <a:bodyPr anchor="ctr">
            <a:normAutofit/>
          </a:bodyPr>
          <a:lstStyle/>
          <a:p>
            <a:r>
              <a:rPr lang="en-US" sz="3700"/>
              <a:t>Chapter 3 - Wired and Wireless Networks</a:t>
            </a:r>
            <a:endParaRPr lang="en-US" sz="3700">
              <a:latin typeface="Bebas Neue" panose="020B0606020202050201" pitchFamily="34" charset="0"/>
            </a:endParaRPr>
          </a:p>
        </p:txBody>
      </p:sp>
      <p:grpSp>
        <p:nvGrpSpPr>
          <p:cNvPr id="7173" name="Group 7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74" name="Rectangle 7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4" name="Rectangle 7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75" name="Rectangle 7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59341" y="2118001"/>
            <a:ext cx="4990803" cy="4536721"/>
          </a:xfrm>
        </p:spPr>
        <p:txBody>
          <a:bodyPr anchor="ctr">
            <a:normAutofit fontScale="92500" lnSpcReduction="10000"/>
          </a:bodyPr>
          <a:lstStyle/>
          <a:p>
            <a:r>
              <a:rPr lang="en-US" sz="2000" dirty="0"/>
              <a:t>There are two types of propagation modes in fiber-optic cables, which are single-mode and multimode. Single-mode optical fiber (SMF) is designed to carry light with a single mode, which means light travels in the same way or same pattern which gives us a single ray of light. Single-mode fiber has several advantages including high transfer rates over long distances, no dispersion of light as signal travels, and can carry signals several miles before repeating.</a:t>
            </a:r>
          </a:p>
          <a:p>
            <a:r>
              <a:rPr lang="en-US" sz="2000" dirty="0"/>
              <a:t>Multimode optical fiber is mostly used for communicating over short distances like on a campus or within a building. Light waves are dispersed into numerous paths or modes as they travel through the cable core. Multimode links can reach data rates up to 100 Gbps.</a:t>
            </a:r>
            <a:endParaRPr lang="en-US" sz="2000" dirty="0">
              <a:latin typeface="Montserrat Light" panose="00000400000000000000" pitchFamily="50" charset="0"/>
            </a:endParaRPr>
          </a:p>
        </p:txBody>
      </p:sp>
      <p:sp>
        <p:nvSpPr>
          <p:cNvPr id="79" name="Rectangle 7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Fiber Optical multi mode LC patch cord with blue yellow connector.">
            <a:extLst>
              <a:ext uri="{FF2B5EF4-FFF2-40B4-BE49-F238E27FC236}">
                <a16:creationId xmlns:a16="http://schemas.microsoft.com/office/drawing/2014/main" id="{755636C4-20AA-4FF4-97B3-11674C2BFE6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221" r="16921" b="1"/>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0229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89560" y="856180"/>
            <a:ext cx="4560584" cy="1128068"/>
          </a:xfrm>
        </p:spPr>
        <p:txBody>
          <a:bodyPr anchor="ctr">
            <a:normAutofit/>
          </a:bodyPr>
          <a:lstStyle/>
          <a:p>
            <a:r>
              <a:rPr lang="en-US" sz="3700" dirty="0"/>
              <a:t>Chapter 3 - Wired and Wireless Networks</a:t>
            </a:r>
            <a:endParaRPr lang="en-US" sz="3700" dirty="0">
              <a:latin typeface="Bebas Neue" panose="020B0606020202050201" pitchFamily="34" charset="0"/>
            </a:endParaRPr>
          </a:p>
        </p:txBody>
      </p:sp>
      <p:grpSp>
        <p:nvGrpSpPr>
          <p:cNvPr id="137" name="Group 136">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8" name="Rectangle 137">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1" name="Rectangle 140">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90719" y="2330505"/>
            <a:ext cx="4559425" cy="3979585"/>
          </a:xfrm>
        </p:spPr>
        <p:txBody>
          <a:bodyPr anchor="ctr">
            <a:normAutofit lnSpcReduction="10000"/>
          </a:bodyPr>
          <a:lstStyle/>
          <a:p>
            <a:r>
              <a:rPr lang="en-US" b="1" dirty="0"/>
              <a:t>Coaxial </a:t>
            </a:r>
            <a:r>
              <a:rPr lang="en-US" dirty="0"/>
              <a:t>is often used in broadband Internet, high-speed computer data busses, cable TV, and Ethernet networks. There are numerous coaxial cable specifications, however, most coaxial cables us an RG number. RG stands for Radio Guide and helps to specify various coaxial cables.</a:t>
            </a:r>
            <a:endParaRPr lang="en-US" dirty="0">
              <a:latin typeface="Montserrat Light" panose="00000400000000000000" pitchFamily="50" charset="0"/>
            </a:endParaRPr>
          </a:p>
        </p:txBody>
      </p:sp>
      <p:sp>
        <p:nvSpPr>
          <p:cNvPr id="143" name="Rectangle 142">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The main coaxial cable isolated on white background">
            <a:extLst>
              <a:ext uri="{FF2B5EF4-FFF2-40B4-BE49-F238E27FC236}">
                <a16:creationId xmlns:a16="http://schemas.microsoft.com/office/drawing/2014/main" id="{5C0B1E1D-8A5C-47BA-A655-CF3E82A75E8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84" r="15217" b="1"/>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644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840278" cy="2387600"/>
          </a:xfrm>
        </p:spPr>
        <p:txBody>
          <a:bodyPr>
            <a:normAutofit/>
          </a:bodyPr>
          <a:lstStyle/>
          <a:p>
            <a:r>
              <a:rPr lang="en-US" sz="5400" dirty="0"/>
              <a:t>Chapter 3</a:t>
            </a:r>
            <a:br>
              <a:rPr lang="en-US" sz="5400" dirty="0"/>
            </a:br>
            <a:r>
              <a:rPr lang="en-US" sz="5400" dirty="0"/>
              <a:t> Wired and Wireless Networks</a:t>
            </a:r>
            <a:endParaRPr lang="en-US" sz="5400" dirty="0">
              <a:latin typeface="Bebas Neue" panose="020B0606020202050201" pitchFamily="34" charset="0"/>
              <a:ea typeface="Open Sans Light" panose="020B0306030504020204" pitchFamily="34" charset="0"/>
              <a:cs typeface="Open Sans Light" panose="020B0306030504020204" pitchFamily="34" charset="0"/>
            </a:endParaRPr>
          </a:p>
        </p:txBody>
      </p:sp>
      <p:sp>
        <p:nvSpPr>
          <p:cNvPr id="3" name="Subtitle 2"/>
          <p:cNvSpPr>
            <a:spLocks noGrp="1"/>
          </p:cNvSpPr>
          <p:nvPr>
            <p:ph type="subTitle" idx="1"/>
          </p:nvPr>
        </p:nvSpPr>
        <p:spPr/>
        <p:txBody>
          <a:bodyPr/>
          <a:lstStyle/>
          <a:p>
            <a:r>
              <a:rPr lang="en-US" dirty="0">
                <a:solidFill>
                  <a:srgbClr val="AFB135"/>
                </a:solidFill>
                <a:latin typeface="Montserrat Light" panose="00000400000000000000" pitchFamily="50" charset="0"/>
                <a:ea typeface="Open Sans" panose="020B0606030504020204" pitchFamily="34" charset="0"/>
                <a:cs typeface="Open Sans" panose="020B0606030504020204" pitchFamily="34" charset="0"/>
              </a:rPr>
              <a:t>Network and Security Fundamentals </a:t>
            </a:r>
          </a:p>
          <a:p>
            <a:endParaRPr lang="en-US" dirty="0">
              <a:solidFill>
                <a:srgbClr val="AFB135"/>
              </a:solidFill>
              <a:latin typeface="Montserrat Light" panose="00000400000000000000" pitchFamily="50"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4241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2925"/>
            <a:ext cx="10515600" cy="1147763"/>
          </a:xfrm>
        </p:spPr>
        <p:txBody>
          <a:bodyPr>
            <a:normAutofit/>
          </a:bodyPr>
          <a:lstStyle/>
          <a:p>
            <a:r>
              <a:rPr lang="en-US" dirty="0">
                <a:solidFill>
                  <a:srgbClr val="063D63"/>
                </a:solidFill>
                <a:latin typeface="Bebas Neue" panose="020B0606020202050201" pitchFamily="34" charset="0"/>
              </a:rPr>
              <a:t>Objectives </a:t>
            </a:r>
          </a:p>
        </p:txBody>
      </p:sp>
      <p:sp>
        <p:nvSpPr>
          <p:cNvPr id="3" name="Content Placeholder 2"/>
          <p:cNvSpPr>
            <a:spLocks noGrp="1"/>
          </p:cNvSpPr>
          <p:nvPr>
            <p:ph idx="1"/>
          </p:nvPr>
        </p:nvSpPr>
        <p:spPr/>
        <p:txBody>
          <a:bodyPr>
            <a:normAutofit/>
          </a:bodyPr>
          <a:lstStyle/>
          <a:p>
            <a:r>
              <a:rPr lang="en-US" dirty="0"/>
              <a:t>Describe the development of wired networks</a:t>
            </a:r>
          </a:p>
          <a:p>
            <a:pPr marL="0" indent="0">
              <a:buNone/>
            </a:pPr>
            <a:endParaRPr lang="en-US" dirty="0"/>
          </a:p>
          <a:p>
            <a:r>
              <a:rPr lang="en-US" dirty="0"/>
              <a:t>Examine Wireless network concepts</a:t>
            </a:r>
          </a:p>
          <a:p>
            <a:pPr marL="0" indent="0">
              <a:buNone/>
            </a:pPr>
            <a:endParaRPr lang="en-US" dirty="0"/>
          </a:p>
          <a:p>
            <a:r>
              <a:rPr lang="en-US" dirty="0"/>
              <a:t>Describe Ethernet technologies and media</a:t>
            </a:r>
          </a:p>
          <a:p>
            <a:pPr marL="0" indent="0">
              <a:buNone/>
            </a:pPr>
            <a:endParaRPr lang="en-US" dirty="0"/>
          </a:p>
          <a:p>
            <a:r>
              <a:rPr lang="en-US" dirty="0"/>
              <a:t>Compare twisted pair and fiber-optic cables</a:t>
            </a:r>
          </a:p>
          <a:p>
            <a:endParaRPr lang="en-US" sz="2400" dirty="0">
              <a:solidFill>
                <a:srgbClr val="00111E"/>
              </a:solidFill>
              <a:latin typeface="Montserrat Light" panose="00000400000000000000" pitchFamily="50" charset="0"/>
            </a:endParaRPr>
          </a:p>
        </p:txBody>
      </p:sp>
    </p:spTree>
    <p:extLst>
      <p:ext uri="{BB962C8B-B14F-4D97-AF65-F5344CB8AC3E}">
        <p14:creationId xmlns:p14="http://schemas.microsoft.com/office/powerpoint/2010/main" val="1733670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2925"/>
            <a:ext cx="10515600" cy="1147763"/>
          </a:xfrm>
        </p:spPr>
        <p:txBody>
          <a:bodyPr>
            <a:normAutofit/>
          </a:bodyPr>
          <a:lstStyle/>
          <a:p>
            <a:r>
              <a:rPr lang="en-US" dirty="0"/>
              <a:t>Chapter 3 - Wired and Wireless Networks</a:t>
            </a:r>
            <a:endParaRPr lang="en-US" dirty="0">
              <a:solidFill>
                <a:srgbClr val="063D63"/>
              </a:solidFill>
              <a:latin typeface="Bebas Neue" panose="020B0606020202050201" pitchFamily="34" charset="0"/>
            </a:endParaRPr>
          </a:p>
        </p:txBody>
      </p:sp>
      <p:sp>
        <p:nvSpPr>
          <p:cNvPr id="3" name="Content Placeholder 2"/>
          <p:cNvSpPr>
            <a:spLocks noGrp="1"/>
          </p:cNvSpPr>
          <p:nvPr>
            <p:ph idx="1"/>
          </p:nvPr>
        </p:nvSpPr>
        <p:spPr/>
        <p:txBody>
          <a:bodyPr>
            <a:normAutofit/>
          </a:bodyPr>
          <a:lstStyle/>
          <a:p>
            <a:pPr marL="0" indent="0">
              <a:buNone/>
            </a:pPr>
            <a:r>
              <a:rPr lang="en-US" sz="2400" b="1" dirty="0">
                <a:latin typeface="Montserrat Light" panose="00000400000000000000" pitchFamily="50" charset="0"/>
              </a:rPr>
              <a:t>What is Ethernet ? </a:t>
            </a:r>
            <a:r>
              <a:rPr lang="en-US" dirty="0"/>
              <a:t>Ethernet is the most widely used LAN technology in the world today and has become a staple in primarily all wired networks. Since its inception in the mid-1970s, wired networks have become faster and more robust. Wired networks continue to evolve as engineers and developers continue to develop faster Ethernet technologies to support the dynamic nature of networks.</a:t>
            </a:r>
            <a:endParaRPr lang="en-US" sz="2400" dirty="0">
              <a:latin typeface="Montserrat Light" panose="00000400000000000000" pitchFamily="50" charset="0"/>
            </a:endParaRPr>
          </a:p>
        </p:txBody>
      </p:sp>
    </p:spTree>
    <p:extLst>
      <p:ext uri="{BB962C8B-B14F-4D97-AF65-F5344CB8AC3E}">
        <p14:creationId xmlns:p14="http://schemas.microsoft.com/office/powerpoint/2010/main" val="1196262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2925"/>
            <a:ext cx="10515600" cy="1147763"/>
          </a:xfrm>
        </p:spPr>
        <p:txBody>
          <a:bodyPr>
            <a:normAutofit/>
          </a:bodyPr>
          <a:lstStyle/>
          <a:p>
            <a:r>
              <a:rPr lang="en-US" dirty="0"/>
              <a:t>Chapter 3 - Wired and Wireless Networks</a:t>
            </a:r>
            <a:endParaRPr lang="en-US" dirty="0">
              <a:solidFill>
                <a:srgbClr val="063D63"/>
              </a:solidFill>
              <a:latin typeface="Bebas Neue" panose="020B0606020202050201" pitchFamily="34" charset="0"/>
            </a:endParaRPr>
          </a:p>
        </p:txBody>
      </p:sp>
      <p:sp>
        <p:nvSpPr>
          <p:cNvPr id="3" name="Content Placeholder 2"/>
          <p:cNvSpPr>
            <a:spLocks noGrp="1"/>
          </p:cNvSpPr>
          <p:nvPr>
            <p:ph idx="1"/>
          </p:nvPr>
        </p:nvSpPr>
        <p:spPr>
          <a:xfrm>
            <a:off x="838200" y="1476582"/>
            <a:ext cx="10638183" cy="4838493"/>
          </a:xfrm>
        </p:spPr>
        <p:txBody>
          <a:bodyPr>
            <a:normAutofit fontScale="40000" lnSpcReduction="20000"/>
          </a:bodyPr>
          <a:lstStyle/>
          <a:p>
            <a:pPr marL="0" indent="0">
              <a:buNone/>
            </a:pPr>
            <a:r>
              <a:rPr lang="en-US" sz="4400" b="1" dirty="0"/>
              <a:t>Ethernet Timeline </a:t>
            </a:r>
          </a:p>
          <a:p>
            <a:r>
              <a:rPr lang="en-US" sz="4300" dirty="0"/>
              <a:t>1876: The creation of the telephone was key in developing wired communication</a:t>
            </a:r>
          </a:p>
          <a:p>
            <a:endParaRPr lang="en-US" sz="4300" dirty="0"/>
          </a:p>
          <a:p>
            <a:r>
              <a:rPr lang="en-US" sz="4300" dirty="0"/>
              <a:t>1964: Optical fiber was created, and better communication was made possible.</a:t>
            </a:r>
          </a:p>
          <a:p>
            <a:endParaRPr lang="en-US" sz="4300" dirty="0"/>
          </a:p>
          <a:p>
            <a:r>
              <a:rPr lang="en-US" sz="4300" dirty="0"/>
              <a:t>1970: Technology consisting of twisted copper and a coaxial-based transport system was established</a:t>
            </a:r>
          </a:p>
          <a:p>
            <a:endParaRPr lang="en-US" sz="4300" dirty="0"/>
          </a:p>
          <a:p>
            <a:r>
              <a:rPr lang="en-US" sz="4300" dirty="0"/>
              <a:t>1972: Bob Metcalfe created an experimental Ethernet network to connect the Xero Alto</a:t>
            </a:r>
          </a:p>
          <a:p>
            <a:pPr marL="0" indent="0">
              <a:buNone/>
            </a:pPr>
            <a:r>
              <a:rPr lang="en-US" sz="4300" dirty="0"/>
              <a:t> to other devices (servers, printers)</a:t>
            </a:r>
          </a:p>
          <a:p>
            <a:endParaRPr lang="en-US" sz="4300" dirty="0"/>
          </a:p>
          <a:p>
            <a:r>
              <a:rPr lang="en-US" sz="4300" dirty="0"/>
              <a:t>1980: Developers and researches created the groundwork for Digital Subscriber Line (DSL)</a:t>
            </a:r>
          </a:p>
          <a:p>
            <a:endParaRPr lang="en-US" sz="4300" dirty="0"/>
          </a:p>
          <a:p>
            <a:r>
              <a:rPr lang="en-US" sz="4300" dirty="0"/>
              <a:t>1985: Ethernet became an Institute of Electrical and Electronics Engineers (IEEE) standard</a:t>
            </a:r>
          </a:p>
          <a:p>
            <a:endParaRPr lang="en-US" sz="4300" dirty="0"/>
          </a:p>
          <a:p>
            <a:r>
              <a:rPr lang="en-US" sz="4300" dirty="0"/>
              <a:t>2000: Broadband technology was made accessible to the general public</a:t>
            </a:r>
          </a:p>
          <a:p>
            <a:endParaRPr lang="en-US" sz="2400" dirty="0">
              <a:solidFill>
                <a:srgbClr val="00111E"/>
              </a:solidFill>
              <a:latin typeface="Montserrat Light" panose="00000400000000000000" pitchFamily="50" charset="0"/>
            </a:endParaRPr>
          </a:p>
        </p:txBody>
      </p:sp>
    </p:spTree>
    <p:extLst>
      <p:ext uri="{BB962C8B-B14F-4D97-AF65-F5344CB8AC3E}">
        <p14:creationId xmlns:p14="http://schemas.microsoft.com/office/powerpoint/2010/main" val="8628115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2925"/>
            <a:ext cx="10515600" cy="1147763"/>
          </a:xfrm>
        </p:spPr>
        <p:txBody>
          <a:bodyPr>
            <a:normAutofit/>
          </a:bodyPr>
          <a:lstStyle/>
          <a:p>
            <a:r>
              <a:rPr lang="en-US" dirty="0"/>
              <a:t>Chapter 3 - Wired and Wireless Networks</a:t>
            </a:r>
            <a:endParaRPr lang="en-US" dirty="0">
              <a:solidFill>
                <a:srgbClr val="063D63"/>
              </a:solidFill>
              <a:latin typeface="Bebas Neue" panose="020B0606020202050201" pitchFamily="34" charset="0"/>
            </a:endParaRPr>
          </a:p>
        </p:txBody>
      </p:sp>
      <p:sp>
        <p:nvSpPr>
          <p:cNvPr id="3" name="Content Placeholder 2"/>
          <p:cNvSpPr>
            <a:spLocks noGrp="1"/>
          </p:cNvSpPr>
          <p:nvPr>
            <p:ph idx="1"/>
          </p:nvPr>
        </p:nvSpPr>
        <p:spPr/>
        <p:txBody>
          <a:bodyPr>
            <a:normAutofit/>
          </a:bodyPr>
          <a:lstStyle/>
          <a:p>
            <a:pPr marL="0" indent="0">
              <a:buNone/>
            </a:pPr>
            <a:r>
              <a:rPr lang="en-US" dirty="0"/>
              <a:t>In Ethernet LANs, there are primarily two types of twisted-pair cables referred to as unshielded twisted pair (UTP) and shielded twisted pair (STP). Both have their advantages and disadvantages:</a:t>
            </a:r>
          </a:p>
          <a:p>
            <a:pPr marL="0" indent="0">
              <a:buNone/>
            </a:pPr>
            <a:endParaRPr lang="en-US" dirty="0"/>
          </a:p>
          <a:p>
            <a:r>
              <a:rPr lang="en-US" sz="2400" dirty="0">
                <a:solidFill>
                  <a:srgbClr val="00111E"/>
                </a:solidFill>
                <a:latin typeface="Montserrat Light" panose="00000400000000000000" pitchFamily="50" charset="0"/>
              </a:rPr>
              <a:t>UTP- </a:t>
            </a:r>
            <a:r>
              <a:rPr lang="en-US" dirty="0"/>
              <a:t>UTP stands for unshielded twisted pair and is very common in most Ethernet networks. </a:t>
            </a:r>
          </a:p>
          <a:p>
            <a:endParaRPr lang="en-US" sz="2400" dirty="0">
              <a:solidFill>
                <a:srgbClr val="00111E"/>
              </a:solidFill>
              <a:latin typeface="Montserrat Light" panose="00000400000000000000" pitchFamily="50" charset="0"/>
            </a:endParaRPr>
          </a:p>
          <a:p>
            <a:r>
              <a:rPr lang="en-US" dirty="0"/>
              <a:t>STP- stands for shielded twisted pair and is not as common as UTP cables. </a:t>
            </a:r>
            <a:endParaRPr lang="en-US" sz="2400" dirty="0">
              <a:solidFill>
                <a:srgbClr val="00111E"/>
              </a:solidFill>
              <a:latin typeface="Montserrat Light" panose="00000400000000000000" pitchFamily="50" charset="0"/>
            </a:endParaRPr>
          </a:p>
        </p:txBody>
      </p:sp>
    </p:spTree>
    <p:extLst>
      <p:ext uri="{BB962C8B-B14F-4D97-AF65-F5344CB8AC3E}">
        <p14:creationId xmlns:p14="http://schemas.microsoft.com/office/powerpoint/2010/main" val="4583596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DEE5C6BA-FE2A-4C38-8D88-E70C06E54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48309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9" name="Picture 138">
            <a:extLst>
              <a:ext uri="{FF2B5EF4-FFF2-40B4-BE49-F238E27FC236}">
                <a16:creationId xmlns:a16="http://schemas.microsoft.com/office/drawing/2014/main" id="{53E66F28-0926-4CFB-BDAB-646CAB184C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6405094" y="802955"/>
            <a:ext cx="4977976" cy="1454051"/>
          </a:xfrm>
        </p:spPr>
        <p:txBody>
          <a:bodyPr>
            <a:normAutofit/>
          </a:bodyPr>
          <a:lstStyle/>
          <a:p>
            <a:r>
              <a:rPr lang="en-US" sz="4100">
                <a:solidFill>
                  <a:srgbClr val="000000"/>
                </a:solidFill>
              </a:rPr>
              <a:t>Chapter 3 - Wired and Wireless Networks</a:t>
            </a:r>
            <a:endParaRPr lang="en-US" sz="4100">
              <a:solidFill>
                <a:srgbClr val="000000"/>
              </a:solidFill>
              <a:latin typeface="Bebas Neue" panose="020B0606020202050201" pitchFamily="34" charset="0"/>
            </a:endParaRPr>
          </a:p>
        </p:txBody>
      </p:sp>
      <p:sp>
        <p:nvSpPr>
          <p:cNvPr id="141" name="Freeform 60">
            <a:extLst>
              <a:ext uri="{FF2B5EF4-FFF2-40B4-BE49-F238E27FC236}">
                <a16:creationId xmlns:a16="http://schemas.microsoft.com/office/drawing/2014/main" id="{DE9FA85F-F0FB-4952-A05F-04CC67B18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20409" y="1"/>
            <a:ext cx="3960192" cy="2251543"/>
          </a:xfrm>
          <a:custGeom>
            <a:avLst/>
            <a:gdLst>
              <a:gd name="connsiteX0" fmla="*/ 20753 w 3960192"/>
              <a:gd name="connsiteY0" fmla="*/ 0 h 2251543"/>
              <a:gd name="connsiteX1" fmla="*/ 3939439 w 3960192"/>
              <a:gd name="connsiteY1" fmla="*/ 0 h 2251543"/>
              <a:gd name="connsiteX2" fmla="*/ 3949969 w 3960192"/>
              <a:gd name="connsiteY2" fmla="*/ 68994 h 2251543"/>
              <a:gd name="connsiteX3" fmla="*/ 3960192 w 3960192"/>
              <a:gd name="connsiteY3" fmla="*/ 271447 h 2251543"/>
              <a:gd name="connsiteX4" fmla="*/ 1980096 w 3960192"/>
              <a:gd name="connsiteY4" fmla="*/ 2251543 h 2251543"/>
              <a:gd name="connsiteX5" fmla="*/ 0 w 3960192"/>
              <a:gd name="connsiteY5" fmla="*/ 271447 h 2251543"/>
              <a:gd name="connsiteX6" fmla="*/ 10223 w 3960192"/>
              <a:gd name="connsiteY6" fmla="*/ 68994 h 2251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0192" h="2251543">
                <a:moveTo>
                  <a:pt x="20753" y="0"/>
                </a:moveTo>
                <a:lnTo>
                  <a:pt x="3939439" y="0"/>
                </a:lnTo>
                <a:lnTo>
                  <a:pt x="3949969" y="68994"/>
                </a:lnTo>
                <a:cubicBezTo>
                  <a:pt x="3956729" y="135559"/>
                  <a:pt x="3960192" y="203099"/>
                  <a:pt x="3960192" y="271447"/>
                </a:cubicBezTo>
                <a:cubicBezTo>
                  <a:pt x="3960192" y="1365024"/>
                  <a:pt x="3073673" y="2251543"/>
                  <a:pt x="1980096" y="2251543"/>
                </a:cubicBezTo>
                <a:cubicBezTo>
                  <a:pt x="886519" y="2251543"/>
                  <a:pt x="0" y="1365024"/>
                  <a:pt x="0" y="271447"/>
                </a:cubicBezTo>
                <a:cubicBezTo>
                  <a:pt x="0" y="203099"/>
                  <a:pt x="3463" y="135559"/>
                  <a:pt x="10223" y="68994"/>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4" descr="connector rj45 isolation on white background isolation">
            <a:extLst>
              <a:ext uri="{FF2B5EF4-FFF2-40B4-BE49-F238E27FC236}">
                <a16:creationId xmlns:a16="http://schemas.microsoft.com/office/drawing/2014/main" id="{2A024480-406B-40DD-9AD9-A5ADCA831328}"/>
              </a:ext>
            </a:extLst>
          </p:cNvPr>
          <p:cNvPicPr>
            <a:picLocks noChangeAspect="1" noChangeArrowheads="1"/>
          </p:cNvPicPr>
          <p:nvPr/>
        </p:nvPicPr>
        <p:blipFill rotWithShape="1">
          <a:blip r:embed="rId3" cstate="print">
            <a:alphaModFix/>
            <a:extLst>
              <a:ext uri="{28A0092B-C50C-407E-A947-70E740481C1C}">
                <a14:useLocalDpi xmlns:a14="http://schemas.microsoft.com/office/drawing/2010/main" val="0"/>
              </a:ext>
            </a:extLst>
          </a:blip>
          <a:srcRect t="57" r="1" b="13400"/>
          <a:stretch/>
        </p:blipFill>
        <p:spPr bwMode="auto">
          <a:xfrm>
            <a:off x="1860024" y="1"/>
            <a:ext cx="3674754" cy="2106932"/>
          </a:xfrm>
          <a:custGeom>
            <a:avLst/>
            <a:gdLst/>
            <a:ahLst/>
            <a:cxnLst/>
            <a:rect l="l" t="t" r="r" b="b"/>
            <a:pathLst>
              <a:path w="3674754" h="2106932">
                <a:moveTo>
                  <a:pt x="21954" y="0"/>
                </a:moveTo>
                <a:lnTo>
                  <a:pt x="3652800" y="0"/>
                </a:lnTo>
                <a:lnTo>
                  <a:pt x="3665268" y="81694"/>
                </a:lnTo>
                <a:cubicBezTo>
                  <a:pt x="3671541" y="143461"/>
                  <a:pt x="3674754" y="206133"/>
                  <a:pt x="3674754" y="269555"/>
                </a:cubicBezTo>
                <a:cubicBezTo>
                  <a:pt x="3674754" y="1284311"/>
                  <a:pt x="2852132" y="2106932"/>
                  <a:pt x="1837377" y="2106932"/>
                </a:cubicBezTo>
                <a:cubicBezTo>
                  <a:pt x="822622" y="2106932"/>
                  <a:pt x="0" y="1284311"/>
                  <a:pt x="0" y="269555"/>
                </a:cubicBezTo>
                <a:cubicBezTo>
                  <a:pt x="0" y="206133"/>
                  <a:pt x="3214" y="143461"/>
                  <a:pt x="9486" y="81694"/>
                </a:cubicBezTo>
                <a:close/>
              </a:path>
            </a:pathLst>
          </a:custGeom>
          <a:noFill/>
          <a:effectLst>
            <a:softEdge rad="0"/>
          </a:effectLst>
          <a:extLst>
            <a:ext uri="{909E8E84-426E-40DD-AFC4-6F175D3DCCD1}">
              <a14:hiddenFill xmlns:a14="http://schemas.microsoft.com/office/drawing/2010/main">
                <a:solidFill>
                  <a:srgbClr val="FFFFFF"/>
                </a:solidFill>
              </a14:hiddenFill>
            </a:ext>
          </a:extLst>
        </p:spPr>
      </p:pic>
      <p:sp>
        <p:nvSpPr>
          <p:cNvPr id="143" name="Freeform 68">
            <a:extLst>
              <a:ext uri="{FF2B5EF4-FFF2-40B4-BE49-F238E27FC236}">
                <a16:creationId xmlns:a16="http://schemas.microsoft.com/office/drawing/2014/main" id="{FEBD362A-CC27-47D9-8FC3-A5E91BA07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2701"/>
            <a:ext cx="4956705" cy="3945299"/>
          </a:xfrm>
          <a:custGeom>
            <a:avLst/>
            <a:gdLst>
              <a:gd name="connsiteX0" fmla="*/ 2718646 w 4956705"/>
              <a:gd name="connsiteY0" fmla="*/ 0 h 3945299"/>
              <a:gd name="connsiteX1" fmla="*/ 4816486 w 4956705"/>
              <a:gd name="connsiteY1" fmla="*/ 989335 h 3945299"/>
              <a:gd name="connsiteX2" fmla="*/ 4956705 w 4956705"/>
              <a:gd name="connsiteY2" fmla="*/ 1176848 h 3945299"/>
              <a:gd name="connsiteX3" fmla="*/ 4956705 w 4956705"/>
              <a:gd name="connsiteY3" fmla="*/ 3945299 h 3945299"/>
              <a:gd name="connsiteX4" fmla="*/ 294783 w 4956705"/>
              <a:gd name="connsiteY4" fmla="*/ 3945299 h 3945299"/>
              <a:gd name="connsiteX5" fmla="*/ 213645 w 4956705"/>
              <a:gd name="connsiteY5" fmla="*/ 3776866 h 3945299"/>
              <a:gd name="connsiteX6" fmla="*/ 0 w 4956705"/>
              <a:gd name="connsiteY6" fmla="*/ 2718646 h 3945299"/>
              <a:gd name="connsiteX7" fmla="*/ 2718646 w 4956705"/>
              <a:gd name="connsiteY7" fmla="*/ 0 h 3945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6705" h="3945299">
                <a:moveTo>
                  <a:pt x="2718646" y="0"/>
                </a:moveTo>
                <a:cubicBezTo>
                  <a:pt x="3563221" y="0"/>
                  <a:pt x="4317846" y="385123"/>
                  <a:pt x="4816486" y="989335"/>
                </a:cubicBezTo>
                <a:lnTo>
                  <a:pt x="4956705" y="1176848"/>
                </a:lnTo>
                <a:lnTo>
                  <a:pt x="4956705" y="3945299"/>
                </a:lnTo>
                <a:lnTo>
                  <a:pt x="294783" y="3945299"/>
                </a:lnTo>
                <a:lnTo>
                  <a:pt x="213645" y="3776866"/>
                </a:lnTo>
                <a:cubicBezTo>
                  <a:pt x="76074" y="3451612"/>
                  <a:pt x="0" y="3094013"/>
                  <a:pt x="0" y="2718646"/>
                </a:cubicBezTo>
                <a:cubicBezTo>
                  <a:pt x="0" y="1217179"/>
                  <a:pt x="1217179" y="0"/>
                  <a:pt x="271864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6" name="Picture 2" descr="RJ45 crossover pin assignment in T568A and T568B connections types, infographic scheme on white">
            <a:extLst>
              <a:ext uri="{FF2B5EF4-FFF2-40B4-BE49-F238E27FC236}">
                <a16:creationId xmlns:a16="http://schemas.microsoft.com/office/drawing/2014/main" id="{3D80FA28-3E2A-4C3D-BE1D-9B0A7DCCC80C}"/>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10551" r="3" b="10554"/>
          <a:stretch/>
        </p:blipFill>
        <p:spPr bwMode="auto">
          <a:xfrm>
            <a:off x="20" y="3076732"/>
            <a:ext cx="4792654" cy="3781268"/>
          </a:xfrm>
          <a:custGeom>
            <a:avLst/>
            <a:gdLst/>
            <a:ahLst/>
            <a:cxnLst/>
            <a:rect l="l" t="t" r="r" b="b"/>
            <a:pathLst>
              <a:path w="4792674" h="3781268">
                <a:moveTo>
                  <a:pt x="2238059" y="0"/>
                </a:moveTo>
                <a:cubicBezTo>
                  <a:pt x="3648934" y="0"/>
                  <a:pt x="4792674" y="1143740"/>
                  <a:pt x="4792674" y="2554615"/>
                </a:cubicBezTo>
                <a:cubicBezTo>
                  <a:pt x="4792674" y="2995514"/>
                  <a:pt x="4680980" y="3410325"/>
                  <a:pt x="4484346" y="3772297"/>
                </a:cubicBezTo>
                <a:lnTo>
                  <a:pt x="4478895" y="3781268"/>
                </a:lnTo>
                <a:lnTo>
                  <a:pt x="0" y="3781268"/>
                </a:lnTo>
                <a:lnTo>
                  <a:pt x="0" y="1323391"/>
                </a:lnTo>
                <a:lnTo>
                  <a:pt x="119732" y="1126306"/>
                </a:lnTo>
                <a:cubicBezTo>
                  <a:pt x="578815" y="446774"/>
                  <a:pt x="1356262" y="0"/>
                  <a:pt x="2238059" y="0"/>
                </a:cubicBez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6419047" y="2580484"/>
            <a:ext cx="5327361" cy="3954038"/>
          </a:xfrm>
        </p:spPr>
        <p:txBody>
          <a:bodyPr anchor="ctr">
            <a:normAutofit/>
          </a:bodyPr>
          <a:lstStyle/>
          <a:p>
            <a:pPr marL="0" indent="0">
              <a:buNone/>
            </a:pPr>
            <a:r>
              <a:rPr lang="en-US" dirty="0">
                <a:solidFill>
                  <a:srgbClr val="000000"/>
                </a:solidFill>
              </a:rPr>
              <a:t>When connecting or terminating the twisted-pair cable onto the connector interface two wring schemes are used: T568A and T568B. These two wiring schemes are both widely accepted and determine how the twisted pair will be terminated on the RJ45 connector based on the color and the pins.</a:t>
            </a:r>
            <a:endParaRPr lang="en-US" dirty="0">
              <a:solidFill>
                <a:srgbClr val="000000"/>
              </a:solidFill>
              <a:latin typeface="Montserrat Light" panose="00000400000000000000" pitchFamily="50" charset="0"/>
            </a:endParaRPr>
          </a:p>
        </p:txBody>
      </p:sp>
    </p:spTree>
    <p:extLst>
      <p:ext uri="{BB962C8B-B14F-4D97-AF65-F5344CB8AC3E}">
        <p14:creationId xmlns:p14="http://schemas.microsoft.com/office/powerpoint/2010/main" val="3694412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1046746" y="586822"/>
            <a:ext cx="3560252" cy="1645920"/>
          </a:xfrm>
        </p:spPr>
        <p:txBody>
          <a:bodyPr>
            <a:normAutofit/>
          </a:bodyPr>
          <a:lstStyle/>
          <a:p>
            <a:r>
              <a:rPr lang="en-US" sz="3200"/>
              <a:t>Chapter 3 - Wired and Wireless Networks</a:t>
            </a:r>
            <a:endParaRPr lang="en-US" sz="3200">
              <a:latin typeface="Bebas Neue" panose="020B0606020202050201" pitchFamily="34" charset="0"/>
            </a:endParaRPr>
          </a:p>
        </p:txBody>
      </p:sp>
      <p:sp>
        <p:nvSpPr>
          <p:cNvPr id="21"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2"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5859F958-D1AC-4116-9F47-7C360A826664}"/>
              </a:ext>
            </a:extLst>
          </p:cNvPr>
          <p:cNvSpPr>
            <a:spLocks noGrp="1"/>
          </p:cNvSpPr>
          <p:nvPr>
            <p:ph idx="1"/>
          </p:nvPr>
        </p:nvSpPr>
        <p:spPr>
          <a:xfrm>
            <a:off x="5351164" y="586822"/>
            <a:ext cx="6286420" cy="1768508"/>
          </a:xfrm>
        </p:spPr>
        <p:txBody>
          <a:bodyPr anchor="ctr">
            <a:normAutofit fontScale="92500"/>
          </a:bodyPr>
          <a:lstStyle/>
          <a:p>
            <a:pPr marL="0" indent="0">
              <a:buNone/>
            </a:pPr>
            <a:r>
              <a:rPr lang="en-US" sz="2400" dirty="0"/>
              <a:t>There are several categories of twisted-pair cables; each category is defined by the maximum speed they can handle without having any interference or crosstalk. The numbers of the categories signify the number of twists on each wire.</a:t>
            </a:r>
          </a:p>
        </p:txBody>
      </p:sp>
      <p:graphicFrame>
        <p:nvGraphicFramePr>
          <p:cNvPr id="6" name="Table 5">
            <a:extLst>
              <a:ext uri="{FF2B5EF4-FFF2-40B4-BE49-F238E27FC236}">
                <a16:creationId xmlns:a16="http://schemas.microsoft.com/office/drawing/2014/main" id="{A2BA680D-E5C1-4953-BB3C-4298EDDF654D}"/>
              </a:ext>
            </a:extLst>
          </p:cNvPr>
          <p:cNvGraphicFramePr>
            <a:graphicFrameLocks noGrp="1"/>
          </p:cNvGraphicFramePr>
          <p:nvPr>
            <p:extLst>
              <p:ext uri="{D42A27DB-BD31-4B8C-83A1-F6EECF244321}">
                <p14:modId xmlns:p14="http://schemas.microsoft.com/office/powerpoint/2010/main" val="180894525"/>
              </p:ext>
            </p:extLst>
          </p:nvPr>
        </p:nvGraphicFramePr>
        <p:xfrm>
          <a:off x="1046746" y="2597314"/>
          <a:ext cx="9621255" cy="4233382"/>
        </p:xfrm>
        <a:graphic>
          <a:graphicData uri="http://schemas.openxmlformats.org/drawingml/2006/table">
            <a:tbl>
              <a:tblPr/>
              <a:tblGrid>
                <a:gridCol w="1813352">
                  <a:extLst>
                    <a:ext uri="{9D8B030D-6E8A-4147-A177-3AD203B41FA5}">
                      <a16:colId xmlns:a16="http://schemas.microsoft.com/office/drawing/2014/main" val="1260610443"/>
                    </a:ext>
                  </a:extLst>
                </a:gridCol>
                <a:gridCol w="1813352">
                  <a:extLst>
                    <a:ext uri="{9D8B030D-6E8A-4147-A177-3AD203B41FA5}">
                      <a16:colId xmlns:a16="http://schemas.microsoft.com/office/drawing/2014/main" val="1193904379"/>
                    </a:ext>
                  </a:extLst>
                </a:gridCol>
                <a:gridCol w="2346598">
                  <a:extLst>
                    <a:ext uri="{9D8B030D-6E8A-4147-A177-3AD203B41FA5}">
                      <a16:colId xmlns:a16="http://schemas.microsoft.com/office/drawing/2014/main" val="2374462222"/>
                    </a:ext>
                  </a:extLst>
                </a:gridCol>
                <a:gridCol w="1813352">
                  <a:extLst>
                    <a:ext uri="{9D8B030D-6E8A-4147-A177-3AD203B41FA5}">
                      <a16:colId xmlns:a16="http://schemas.microsoft.com/office/drawing/2014/main" val="2453421857"/>
                    </a:ext>
                  </a:extLst>
                </a:gridCol>
                <a:gridCol w="1834601">
                  <a:extLst>
                    <a:ext uri="{9D8B030D-6E8A-4147-A177-3AD203B41FA5}">
                      <a16:colId xmlns:a16="http://schemas.microsoft.com/office/drawing/2014/main" val="1366913718"/>
                    </a:ext>
                  </a:extLst>
                </a:gridCol>
              </a:tblGrid>
              <a:tr h="390759">
                <a:tc>
                  <a:txBody>
                    <a:bodyPr/>
                    <a:lstStyle/>
                    <a:p>
                      <a:pPr algn="l" fontAlgn="auto">
                        <a:spcBef>
                          <a:spcPts val="0"/>
                        </a:spcBef>
                        <a:spcAft>
                          <a:spcPts val="0"/>
                        </a:spcAft>
                      </a:pPr>
                      <a:r>
                        <a:rPr lang="en-US" sz="1200" b="0" i="0" u="none" strike="noStrike" cap="all">
                          <a:solidFill>
                            <a:srgbClr val="FFFFFF"/>
                          </a:solidFill>
                          <a:effectLst/>
                          <a:latin typeface="Montserrat" panose="00000500000000000000"/>
                        </a:rPr>
                        <a:t>CATEGORY</a:t>
                      </a:r>
                      <a:endParaRPr lang="en-US" sz="1200" b="0" i="0" u="none" strike="noStrike">
                        <a:effectLst/>
                        <a:latin typeface="Arial" panose="020B0604020202020204" pitchFamily="34" charset="0"/>
                      </a:endParaRPr>
                    </a:p>
                  </a:txBody>
                  <a:tcPr marL="61215" marR="61215" marT="73458" marB="73458"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spcBef>
                          <a:spcPts val="0"/>
                        </a:spcBef>
                        <a:spcAft>
                          <a:spcPts val="0"/>
                        </a:spcAft>
                      </a:pPr>
                      <a:r>
                        <a:rPr lang="en-US" sz="1200" b="0" i="0" u="none" strike="noStrike" cap="all">
                          <a:solidFill>
                            <a:srgbClr val="FFFFFF"/>
                          </a:solidFill>
                          <a:effectLst/>
                          <a:latin typeface="Montserrat" panose="00000500000000000000"/>
                        </a:rPr>
                        <a:t>SPEED</a:t>
                      </a:r>
                      <a:endParaRPr lang="en-US" sz="1200" b="0" i="0" u="none" strike="noStrike">
                        <a:effectLst/>
                        <a:latin typeface="Arial" panose="020B0604020202020204" pitchFamily="34" charset="0"/>
                      </a:endParaRPr>
                    </a:p>
                  </a:txBody>
                  <a:tcPr marL="61215" marR="61215" marT="73458" marB="73458"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spcBef>
                          <a:spcPts val="0"/>
                        </a:spcBef>
                        <a:spcAft>
                          <a:spcPts val="0"/>
                        </a:spcAft>
                      </a:pPr>
                      <a:r>
                        <a:rPr lang="en-US" sz="1200" b="0" i="0" u="none" strike="noStrike" cap="all">
                          <a:solidFill>
                            <a:srgbClr val="FFFFFF"/>
                          </a:solidFill>
                          <a:effectLst/>
                          <a:latin typeface="Montserrat" panose="00000500000000000000"/>
                        </a:rPr>
                        <a:t>DISTANCE/LENGTH</a:t>
                      </a:r>
                      <a:endParaRPr lang="en-US" sz="1200" b="0" i="0" u="none" strike="noStrike">
                        <a:effectLst/>
                        <a:latin typeface="Arial" panose="020B0604020202020204" pitchFamily="34" charset="0"/>
                      </a:endParaRPr>
                    </a:p>
                  </a:txBody>
                  <a:tcPr marL="61215" marR="61215" marT="73458" marB="73458"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spcBef>
                          <a:spcPts val="0"/>
                        </a:spcBef>
                        <a:spcAft>
                          <a:spcPts val="0"/>
                        </a:spcAft>
                      </a:pPr>
                      <a:r>
                        <a:rPr lang="en-US" sz="1200" b="0" i="0" u="none" strike="noStrike" cap="all" dirty="0">
                          <a:solidFill>
                            <a:srgbClr val="FFFFFF"/>
                          </a:solidFill>
                          <a:effectLst/>
                          <a:latin typeface="Montserrat" panose="00000500000000000000"/>
                        </a:rPr>
                        <a:t>BANDWIDTH</a:t>
                      </a:r>
                      <a:endParaRPr lang="en-US" sz="1200" b="0" i="0" u="none" strike="noStrike" dirty="0">
                        <a:effectLst/>
                        <a:latin typeface="Arial" panose="020B0604020202020204" pitchFamily="34" charset="0"/>
                      </a:endParaRPr>
                    </a:p>
                  </a:txBody>
                  <a:tcPr marL="61215" marR="61215" marT="73458" marB="73458"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spcBef>
                          <a:spcPts val="0"/>
                        </a:spcBef>
                        <a:spcAft>
                          <a:spcPts val="0"/>
                        </a:spcAft>
                      </a:pPr>
                      <a:r>
                        <a:rPr lang="en-US" sz="1200" b="0" i="0" u="none" strike="noStrike" cap="all">
                          <a:solidFill>
                            <a:srgbClr val="FFFFFF"/>
                          </a:solidFill>
                          <a:effectLst/>
                          <a:latin typeface="Montserrat" panose="00000500000000000000"/>
                        </a:rPr>
                        <a:t>APPLICATION</a:t>
                      </a:r>
                      <a:endParaRPr lang="en-US" sz="1200" b="0" i="0" u="none" strike="noStrike">
                        <a:effectLst/>
                        <a:latin typeface="Arial" panose="020B0604020202020204" pitchFamily="34" charset="0"/>
                      </a:endParaRPr>
                    </a:p>
                  </a:txBody>
                  <a:tcPr marL="61215" marR="61215" marT="73458" marB="73458"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extLst>
                  <a:ext uri="{0D108BD9-81ED-4DB2-BD59-A6C34878D82A}">
                    <a16:rowId xmlns:a16="http://schemas.microsoft.com/office/drawing/2014/main" val="3335968763"/>
                  </a:ext>
                </a:extLst>
              </a:tr>
              <a:tr h="619711">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Category 3</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 Mbps</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 M</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16 MHZ</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10Base-T</a:t>
                      </a:r>
                      <a:endParaRPr lang="en-US" sz="1600" b="0" i="0" u="none" strike="noStrike">
                        <a:effectLst/>
                        <a:latin typeface="Arial" panose="020B0604020202020204" pitchFamily="34" charset="0"/>
                      </a:endParaRPr>
                    </a:p>
                    <a:p>
                      <a:pPr algn="l" fontAlgn="t">
                        <a:spcBef>
                          <a:spcPts val="0"/>
                        </a:spcBef>
                        <a:spcAft>
                          <a:spcPts val="0"/>
                        </a:spcAft>
                      </a:pPr>
                      <a:r>
                        <a:rPr lang="en-US" sz="1600" b="0" i="0" u="none" strike="noStrike">
                          <a:solidFill>
                            <a:srgbClr val="00111E"/>
                          </a:solidFill>
                          <a:effectLst/>
                          <a:latin typeface="Arial" panose="020B0604020202020204" pitchFamily="34" charset="0"/>
                        </a:rPr>
                        <a:t>100Base-T4</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1099631122"/>
                  </a:ext>
                </a:extLst>
              </a:tr>
              <a:tr h="619711">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Category 5</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 Mbps</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 M</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 MHZ</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100Base-TX</a:t>
                      </a:r>
                      <a:endParaRPr lang="en-US" sz="1600" b="0" i="0" u="none" strike="noStrike">
                        <a:effectLst/>
                        <a:latin typeface="Arial" panose="020B0604020202020204" pitchFamily="34" charset="0"/>
                      </a:endParaRPr>
                    </a:p>
                    <a:p>
                      <a:pPr algn="l" fontAlgn="t">
                        <a:spcBef>
                          <a:spcPts val="0"/>
                        </a:spcBef>
                        <a:spcAft>
                          <a:spcPts val="0"/>
                        </a:spcAft>
                      </a:pPr>
                      <a:r>
                        <a:rPr lang="en-US" sz="1600" b="0" i="0" u="none" strike="noStrike">
                          <a:solidFill>
                            <a:srgbClr val="00111E"/>
                          </a:solidFill>
                          <a:effectLst/>
                          <a:latin typeface="Arial" panose="020B0604020202020204" pitchFamily="34" charset="0"/>
                        </a:rPr>
                        <a:t>1000Base-T</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1812457174"/>
                  </a:ext>
                </a:extLst>
              </a:tr>
              <a:tr h="619711">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Category 5e</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 Gbps</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 M</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 MHZ</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100Base-TX</a:t>
                      </a:r>
                      <a:endParaRPr lang="en-US" sz="1600" b="0" i="0" u="none" strike="noStrike">
                        <a:effectLst/>
                        <a:latin typeface="Arial" panose="020B0604020202020204" pitchFamily="34" charset="0"/>
                      </a:endParaRPr>
                    </a:p>
                    <a:p>
                      <a:pPr algn="l" fontAlgn="t">
                        <a:spcBef>
                          <a:spcPts val="0"/>
                        </a:spcBef>
                        <a:spcAft>
                          <a:spcPts val="0"/>
                        </a:spcAft>
                      </a:pPr>
                      <a:r>
                        <a:rPr lang="en-US" sz="1600" b="0" i="0" u="none" strike="noStrike">
                          <a:solidFill>
                            <a:srgbClr val="00111E"/>
                          </a:solidFill>
                          <a:effectLst/>
                          <a:latin typeface="Arial" panose="020B0604020202020204" pitchFamily="34" charset="0"/>
                        </a:rPr>
                        <a:t>1000Base-T</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3944361949"/>
                  </a:ext>
                </a:extLst>
              </a:tr>
              <a:tr h="372034">
                <a:tc>
                  <a:txBody>
                    <a:bodyPr/>
                    <a:lstStyle/>
                    <a:p>
                      <a:pPr algn="l" fontAlgn="t">
                        <a:spcBef>
                          <a:spcPts val="0"/>
                        </a:spcBef>
                        <a:spcAft>
                          <a:spcPts val="0"/>
                        </a:spcAft>
                      </a:pPr>
                      <a:r>
                        <a:rPr lang="en-US" sz="1600" b="0" i="0" u="none" strike="noStrike" dirty="0">
                          <a:solidFill>
                            <a:srgbClr val="00111E"/>
                          </a:solidFill>
                          <a:effectLst/>
                          <a:latin typeface="Arial" panose="020B0604020202020204" pitchFamily="34" charset="0"/>
                        </a:rPr>
                        <a:t>Category 6</a:t>
                      </a:r>
                      <a:endParaRPr lang="en-US" sz="1600" b="0" i="0" u="none" strike="noStrike" dirty="0">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 Gbps</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 M</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250 MHZ</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10GBase-T</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2600608839"/>
                  </a:ext>
                </a:extLst>
              </a:tr>
              <a:tr h="372034">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Category 6a</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 Gbps</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 M</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500 MHZ</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10GBase-T</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1357920281"/>
                  </a:ext>
                </a:extLst>
              </a:tr>
              <a:tr h="619711">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Category 7</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 Gbps</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 M</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600 MHZ</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10GBaseT</a:t>
                      </a:r>
                      <a:endParaRPr lang="en-US" sz="1600" b="0" i="0" u="none" strike="noStrike">
                        <a:effectLst/>
                        <a:latin typeface="Arial" panose="020B0604020202020204" pitchFamily="34" charset="0"/>
                      </a:endParaRPr>
                    </a:p>
                    <a:p>
                      <a:pPr algn="l" fontAlgn="t">
                        <a:spcBef>
                          <a:spcPts val="0"/>
                        </a:spcBef>
                        <a:spcAft>
                          <a:spcPts val="0"/>
                        </a:spcAft>
                      </a:pPr>
                      <a:r>
                        <a:rPr lang="en-US" sz="1600" b="0" i="0" u="none" strike="noStrike">
                          <a:solidFill>
                            <a:srgbClr val="00111E"/>
                          </a:solidFill>
                          <a:effectLst/>
                          <a:latin typeface="Arial" panose="020B0604020202020204" pitchFamily="34" charset="0"/>
                        </a:rPr>
                        <a:t>1000Base-T</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3306670026"/>
                  </a:ext>
                </a:extLst>
              </a:tr>
              <a:tr h="619711">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Category 8</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dirty="0">
                          <a:solidFill>
                            <a:srgbClr val="00111E"/>
                          </a:solidFill>
                          <a:effectLst/>
                          <a:latin typeface="Arial" panose="020B0604020202020204" pitchFamily="34" charset="0"/>
                        </a:rPr>
                        <a:t>40 Gbps</a:t>
                      </a:r>
                      <a:endParaRPr lang="en-US" sz="1600" b="0" i="0" u="none" strike="noStrike" dirty="0">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100 M</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a:solidFill>
                            <a:srgbClr val="00111E"/>
                          </a:solidFill>
                          <a:effectLst/>
                          <a:latin typeface="Arial" panose="020B0604020202020204" pitchFamily="34" charset="0"/>
                        </a:rPr>
                        <a:t>1600–2000 MHZ</a:t>
                      </a:r>
                      <a:endParaRPr lang="en-US" sz="1600" b="0" i="0" u="none" strike="noStrike">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tc>
                  <a:txBody>
                    <a:bodyPr/>
                    <a:lstStyle/>
                    <a:p>
                      <a:pPr algn="l" fontAlgn="t">
                        <a:spcBef>
                          <a:spcPts val="0"/>
                        </a:spcBef>
                        <a:spcAft>
                          <a:spcPts val="0"/>
                        </a:spcAft>
                      </a:pPr>
                      <a:r>
                        <a:rPr lang="en-US" sz="1600" b="0" i="0" u="none" strike="noStrike" dirty="0">
                          <a:solidFill>
                            <a:srgbClr val="00111E"/>
                          </a:solidFill>
                          <a:effectLst/>
                          <a:latin typeface="Arial" panose="020B0604020202020204" pitchFamily="34" charset="0"/>
                        </a:rPr>
                        <a:t>40GBase-T</a:t>
                      </a:r>
                      <a:endParaRPr lang="en-US" sz="1600" b="0" i="0" u="none" strike="noStrike" dirty="0">
                        <a:effectLst/>
                        <a:latin typeface="Arial" panose="020B0604020202020204" pitchFamily="34" charset="0"/>
                      </a:endParaRPr>
                    </a:p>
                    <a:p>
                      <a:pPr algn="l" fontAlgn="t">
                        <a:spcBef>
                          <a:spcPts val="0"/>
                        </a:spcBef>
                        <a:spcAft>
                          <a:spcPts val="0"/>
                        </a:spcAft>
                      </a:pPr>
                      <a:r>
                        <a:rPr lang="en-US" sz="1600" b="0" i="0" u="none" strike="noStrike" dirty="0">
                          <a:solidFill>
                            <a:srgbClr val="00111E"/>
                          </a:solidFill>
                          <a:effectLst/>
                          <a:latin typeface="Arial" panose="020B0604020202020204" pitchFamily="34" charset="0"/>
                        </a:rPr>
                        <a:t>1000Base-T</a:t>
                      </a:r>
                      <a:endParaRPr lang="en-US" sz="1600" b="0" i="0" u="none" strike="noStrike" dirty="0">
                        <a:effectLst/>
                        <a:latin typeface="Arial" panose="020B0604020202020204" pitchFamily="34" charset="0"/>
                      </a:endParaRPr>
                    </a:p>
                  </a:txBody>
                  <a:tcPr marL="61215" marR="61215" marT="61215" marB="61215">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tcPr>
                </a:tc>
                <a:extLst>
                  <a:ext uri="{0D108BD9-81ED-4DB2-BD59-A6C34878D82A}">
                    <a16:rowId xmlns:a16="http://schemas.microsoft.com/office/drawing/2014/main" val="3250747526"/>
                  </a:ext>
                </a:extLst>
              </a:tr>
            </a:tbl>
          </a:graphicData>
        </a:graphic>
      </p:graphicFrame>
    </p:spTree>
    <p:extLst>
      <p:ext uri="{BB962C8B-B14F-4D97-AF65-F5344CB8AC3E}">
        <p14:creationId xmlns:p14="http://schemas.microsoft.com/office/powerpoint/2010/main" val="2638874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41248" y="256032"/>
            <a:ext cx="10506456" cy="1014984"/>
          </a:xfrm>
        </p:spPr>
        <p:txBody>
          <a:bodyPr anchor="b">
            <a:normAutofit/>
          </a:bodyPr>
          <a:lstStyle/>
          <a:p>
            <a:r>
              <a:rPr lang="en-US" dirty="0"/>
              <a:t>Chapter 3 - Wired and Wireless Networks</a:t>
            </a:r>
            <a:endParaRPr lang="en-US">
              <a:latin typeface="Bebas Neue" panose="020B0606020202050201" pitchFamily="34" charset="0"/>
            </a:endParaRP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4" name="Content Placeholder 3">
            <a:extLst>
              <a:ext uri="{FF2B5EF4-FFF2-40B4-BE49-F238E27FC236}">
                <a16:creationId xmlns:a16="http://schemas.microsoft.com/office/drawing/2014/main" id="{DE6C50F8-59FD-45F9-95A3-8D22AFF08A55}"/>
              </a:ext>
            </a:extLst>
          </p:cNvPr>
          <p:cNvGraphicFramePr>
            <a:graphicFrameLocks noGrp="1"/>
          </p:cNvGraphicFramePr>
          <p:nvPr>
            <p:ph idx="1"/>
          </p:nvPr>
        </p:nvGraphicFramePr>
        <p:xfrm>
          <a:off x="838200" y="1945656"/>
          <a:ext cx="10515602" cy="4577525"/>
        </p:xfrm>
        <a:graphic>
          <a:graphicData uri="http://schemas.openxmlformats.org/drawingml/2006/table">
            <a:tbl>
              <a:tblPr firstRow="1" bandRow="1"/>
              <a:tblGrid>
                <a:gridCol w="2612971">
                  <a:extLst>
                    <a:ext uri="{9D8B030D-6E8A-4147-A177-3AD203B41FA5}">
                      <a16:colId xmlns:a16="http://schemas.microsoft.com/office/drawing/2014/main" val="4017573065"/>
                    </a:ext>
                  </a:extLst>
                </a:gridCol>
                <a:gridCol w="2612971">
                  <a:extLst>
                    <a:ext uri="{9D8B030D-6E8A-4147-A177-3AD203B41FA5}">
                      <a16:colId xmlns:a16="http://schemas.microsoft.com/office/drawing/2014/main" val="1019300503"/>
                    </a:ext>
                  </a:extLst>
                </a:gridCol>
                <a:gridCol w="2670038">
                  <a:extLst>
                    <a:ext uri="{9D8B030D-6E8A-4147-A177-3AD203B41FA5}">
                      <a16:colId xmlns:a16="http://schemas.microsoft.com/office/drawing/2014/main" val="2555399353"/>
                    </a:ext>
                  </a:extLst>
                </a:gridCol>
                <a:gridCol w="2619622">
                  <a:extLst>
                    <a:ext uri="{9D8B030D-6E8A-4147-A177-3AD203B41FA5}">
                      <a16:colId xmlns:a16="http://schemas.microsoft.com/office/drawing/2014/main" val="3870135619"/>
                    </a:ext>
                  </a:extLst>
                </a:gridCol>
              </a:tblGrid>
              <a:tr h="350821">
                <a:tc gridSpan="4">
                  <a:txBody>
                    <a:bodyPr/>
                    <a:lstStyle/>
                    <a:p>
                      <a:r>
                        <a:rPr lang="en-US" sz="2000"/>
                        <a:t>Wireless IEEE Standards</a:t>
                      </a:r>
                    </a:p>
                  </a:txBody>
                  <a:tcPr marL="0" marR="0" marT="0"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391173272"/>
                  </a:ext>
                </a:extLst>
              </a:tr>
              <a:tr h="602850">
                <a:tc>
                  <a:txBody>
                    <a:bodyPr/>
                    <a:lstStyle/>
                    <a:p>
                      <a:pPr algn="l" fontAlgn="auto"/>
                      <a:r>
                        <a:rPr lang="en-US" sz="2000" b="0" cap="all">
                          <a:solidFill>
                            <a:srgbClr val="FFFFFF"/>
                          </a:solidFill>
                          <a:effectLst/>
                          <a:latin typeface="Montserrat" panose="00000500000000000000" pitchFamily="2" charset="0"/>
                        </a:rPr>
                        <a:t>IEEE STANDARD</a:t>
                      </a:r>
                    </a:p>
                  </a:txBody>
                  <a:tcPr marL="105012" marR="105012" marT="126014" marB="126014" anchor="ctr">
                    <a:lnL>
                      <a:noFill/>
                    </a:lnL>
                    <a:lnR>
                      <a:noFill/>
                    </a:lnR>
                    <a:lnB w="9525" cap="flat" cmpd="sng" algn="ctr">
                      <a:solidFill>
                        <a:srgbClr val="063D63"/>
                      </a:solidFill>
                      <a:prstDash val="solid"/>
                      <a:round/>
                      <a:headEnd type="none" w="med" len="med"/>
                      <a:tailEnd type="none" w="med" len="med"/>
                    </a:lnB>
                    <a:solidFill>
                      <a:srgbClr val="063D63"/>
                    </a:solidFill>
                  </a:tcPr>
                </a:tc>
                <a:tc>
                  <a:txBody>
                    <a:bodyPr/>
                    <a:lstStyle/>
                    <a:p>
                      <a:pPr algn="l" fontAlgn="auto"/>
                      <a:r>
                        <a:rPr lang="en-US" sz="2000" b="0" cap="all">
                          <a:solidFill>
                            <a:srgbClr val="FFFFFF"/>
                          </a:solidFill>
                          <a:effectLst/>
                          <a:latin typeface="Montserrat" panose="00000500000000000000" pitchFamily="2" charset="0"/>
                        </a:rPr>
                        <a:t>YEAR RELEASED</a:t>
                      </a:r>
                    </a:p>
                  </a:txBody>
                  <a:tcPr marL="105012" marR="105012" marT="126014" marB="126014"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r>
                        <a:rPr lang="en-US" sz="2000" b="0" cap="all">
                          <a:solidFill>
                            <a:srgbClr val="FFFFFF"/>
                          </a:solidFill>
                          <a:effectLst/>
                          <a:latin typeface="Montserrat" panose="00000500000000000000" pitchFamily="2" charset="0"/>
                        </a:rPr>
                        <a:t>FREQUENCY</a:t>
                      </a:r>
                    </a:p>
                  </a:txBody>
                  <a:tcPr marL="105012" marR="105012" marT="126014" marB="126014"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tc>
                  <a:txBody>
                    <a:bodyPr/>
                    <a:lstStyle/>
                    <a:p>
                      <a:pPr algn="l" fontAlgn="auto"/>
                      <a:r>
                        <a:rPr lang="en-US" sz="2000" b="0" cap="all">
                          <a:solidFill>
                            <a:srgbClr val="FFFFFF"/>
                          </a:solidFill>
                          <a:effectLst/>
                          <a:latin typeface="Montserrat" panose="00000500000000000000" pitchFamily="2" charset="0"/>
                        </a:rPr>
                        <a:t>MAXIMUM DATA RATE</a:t>
                      </a:r>
                    </a:p>
                  </a:txBody>
                  <a:tcPr marL="105012" marR="105012" marT="126014" marB="126014" anchor="ctr">
                    <a:lnL>
                      <a:noFill/>
                    </a:lnL>
                    <a:lnR>
                      <a:noFill/>
                    </a:lnR>
                    <a:lnT>
                      <a:noFill/>
                    </a:lnT>
                    <a:lnB w="9525" cap="flat" cmpd="sng" algn="ctr">
                      <a:solidFill>
                        <a:srgbClr val="063D63"/>
                      </a:solidFill>
                      <a:prstDash val="solid"/>
                      <a:round/>
                      <a:headEnd type="none" w="med" len="med"/>
                      <a:tailEnd type="none" w="med" len="med"/>
                    </a:lnB>
                    <a:solidFill>
                      <a:srgbClr val="063D63"/>
                    </a:solidFill>
                  </a:tcPr>
                </a:tc>
                <a:extLst>
                  <a:ext uri="{0D108BD9-81ED-4DB2-BD59-A6C34878D82A}">
                    <a16:rowId xmlns:a16="http://schemas.microsoft.com/office/drawing/2014/main" val="3730611910"/>
                  </a:ext>
                </a:extLst>
              </a:tr>
              <a:tr h="560846">
                <a:tc>
                  <a:txBody>
                    <a:bodyPr/>
                    <a:lstStyle/>
                    <a:p>
                      <a:pPr fontAlgn="t"/>
                      <a:r>
                        <a:rPr lang="en-US" sz="2000">
                          <a:solidFill>
                            <a:srgbClr val="00111E"/>
                          </a:solidFill>
                          <a:effectLst/>
                        </a:rPr>
                        <a:t>802.11a</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1999</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5 GHz</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54 Mbps</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extLst>
                  <a:ext uri="{0D108BD9-81ED-4DB2-BD59-A6C34878D82A}">
                    <a16:rowId xmlns:a16="http://schemas.microsoft.com/office/drawing/2014/main" val="321610518"/>
                  </a:ext>
                </a:extLst>
              </a:tr>
              <a:tr h="560846">
                <a:tc>
                  <a:txBody>
                    <a:bodyPr/>
                    <a:lstStyle/>
                    <a:p>
                      <a:pPr fontAlgn="t"/>
                      <a:r>
                        <a:rPr lang="en-US" sz="2000">
                          <a:solidFill>
                            <a:srgbClr val="00111E"/>
                          </a:solidFill>
                          <a:effectLst/>
                        </a:rPr>
                        <a:t>802.11b</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1999</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2.4 GHz</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11 Mbs</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extLst>
                  <a:ext uri="{0D108BD9-81ED-4DB2-BD59-A6C34878D82A}">
                    <a16:rowId xmlns:a16="http://schemas.microsoft.com/office/drawing/2014/main" val="3761799044"/>
                  </a:ext>
                </a:extLst>
              </a:tr>
              <a:tr h="560846">
                <a:tc>
                  <a:txBody>
                    <a:bodyPr/>
                    <a:lstStyle/>
                    <a:p>
                      <a:pPr fontAlgn="t"/>
                      <a:r>
                        <a:rPr lang="en-US" sz="2000">
                          <a:solidFill>
                            <a:srgbClr val="00111E"/>
                          </a:solidFill>
                          <a:effectLst/>
                        </a:rPr>
                        <a:t>802.11g</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2003</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2.4 GHz</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54 Mbps</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extLst>
                  <a:ext uri="{0D108BD9-81ED-4DB2-BD59-A6C34878D82A}">
                    <a16:rowId xmlns:a16="http://schemas.microsoft.com/office/drawing/2014/main" val="3603597395"/>
                  </a:ext>
                </a:extLst>
              </a:tr>
              <a:tr h="560846">
                <a:tc>
                  <a:txBody>
                    <a:bodyPr/>
                    <a:lstStyle/>
                    <a:p>
                      <a:pPr fontAlgn="t"/>
                      <a:r>
                        <a:rPr lang="en-US" sz="2000">
                          <a:solidFill>
                            <a:srgbClr val="00111E"/>
                          </a:solidFill>
                          <a:effectLst/>
                        </a:rPr>
                        <a:t>802.11n</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2009</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2.4 GHz and 5 GHz</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600 Mbs</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extLst>
                  <a:ext uri="{0D108BD9-81ED-4DB2-BD59-A6C34878D82A}">
                    <a16:rowId xmlns:a16="http://schemas.microsoft.com/office/drawing/2014/main" val="2995733469"/>
                  </a:ext>
                </a:extLst>
              </a:tr>
              <a:tr h="560846">
                <a:tc>
                  <a:txBody>
                    <a:bodyPr/>
                    <a:lstStyle/>
                    <a:p>
                      <a:pPr fontAlgn="t"/>
                      <a:r>
                        <a:rPr lang="en-US" sz="2000">
                          <a:solidFill>
                            <a:srgbClr val="00111E"/>
                          </a:solidFill>
                          <a:effectLst/>
                        </a:rPr>
                        <a:t>802.11 ac</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2014</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2.4 GHz and 5 GHz</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1.3 Gbps</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extLst>
                  <a:ext uri="{0D108BD9-81ED-4DB2-BD59-A6C34878D82A}">
                    <a16:rowId xmlns:a16="http://schemas.microsoft.com/office/drawing/2014/main" val="3682647225"/>
                  </a:ext>
                </a:extLst>
              </a:tr>
              <a:tr h="560846">
                <a:tc>
                  <a:txBody>
                    <a:bodyPr/>
                    <a:lstStyle/>
                    <a:p>
                      <a:pPr fontAlgn="t"/>
                      <a:r>
                        <a:rPr lang="en-US" sz="2000">
                          <a:solidFill>
                            <a:srgbClr val="00111E"/>
                          </a:solidFill>
                          <a:effectLst/>
                        </a:rPr>
                        <a:t>802.11 ax</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2019</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2.4 GHz and 5 GHz</a:t>
                      </a: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tc>
                  <a:txBody>
                    <a:bodyPr/>
                    <a:lstStyle/>
                    <a:p>
                      <a:pPr fontAlgn="t"/>
                      <a:r>
                        <a:rPr lang="en-US" sz="2000">
                          <a:solidFill>
                            <a:srgbClr val="00111E"/>
                          </a:solidFill>
                          <a:effectLst/>
                        </a:rPr>
                        <a:t>10–12 </a:t>
                      </a:r>
                      <a:r>
                        <a:rPr lang="en-US" sz="2000" err="1">
                          <a:solidFill>
                            <a:srgbClr val="00111E"/>
                          </a:solidFill>
                          <a:effectLst/>
                        </a:rPr>
                        <a:t>Gpbs</a:t>
                      </a:r>
                      <a:endParaRPr lang="en-US" sz="2000">
                        <a:solidFill>
                          <a:srgbClr val="00111E"/>
                        </a:solidFill>
                        <a:effectLst/>
                      </a:endParaRPr>
                    </a:p>
                  </a:txBody>
                  <a:tcPr marL="105012" marR="105012" marT="105012" marB="105012">
                    <a:lnL w="9525" cap="flat" cmpd="sng" algn="ctr">
                      <a:solidFill>
                        <a:srgbClr val="063D63"/>
                      </a:solidFill>
                      <a:prstDash val="solid"/>
                      <a:round/>
                      <a:headEnd type="none" w="med" len="med"/>
                      <a:tailEnd type="none" w="med" len="med"/>
                    </a:lnL>
                    <a:lnR w="9525" cap="flat" cmpd="sng" algn="ctr">
                      <a:solidFill>
                        <a:srgbClr val="063D63"/>
                      </a:solidFill>
                      <a:prstDash val="solid"/>
                      <a:round/>
                      <a:headEnd type="none" w="med" len="med"/>
                      <a:tailEnd type="none" w="med" len="med"/>
                    </a:lnR>
                    <a:lnT w="9525" cap="flat" cmpd="sng" algn="ctr">
                      <a:solidFill>
                        <a:srgbClr val="063D63"/>
                      </a:solidFill>
                      <a:prstDash val="solid"/>
                      <a:round/>
                      <a:headEnd type="none" w="med" len="med"/>
                      <a:tailEnd type="none" w="med" len="med"/>
                    </a:lnT>
                    <a:lnB w="9525" cap="flat" cmpd="sng" algn="ctr">
                      <a:solidFill>
                        <a:srgbClr val="063D63"/>
                      </a:solidFill>
                      <a:prstDash val="solid"/>
                      <a:round/>
                      <a:headEnd type="none" w="med" len="med"/>
                      <a:tailEnd type="none" w="med" len="med"/>
                    </a:lnB>
                    <a:solidFill>
                      <a:srgbClr val="FFFFFF"/>
                    </a:solidFill>
                  </a:tcPr>
                </a:tc>
                <a:extLst>
                  <a:ext uri="{0D108BD9-81ED-4DB2-BD59-A6C34878D82A}">
                    <a16:rowId xmlns:a16="http://schemas.microsoft.com/office/drawing/2014/main" val="2709273433"/>
                  </a:ext>
                </a:extLst>
              </a:tr>
            </a:tbl>
          </a:graphicData>
        </a:graphic>
      </p:graphicFrame>
    </p:spTree>
    <p:extLst>
      <p:ext uri="{BB962C8B-B14F-4D97-AF65-F5344CB8AC3E}">
        <p14:creationId xmlns:p14="http://schemas.microsoft.com/office/powerpoint/2010/main" val="24515490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1458</TotalTime>
  <Words>1559</Words>
  <Application>Microsoft Office PowerPoint</Application>
  <PresentationFormat>Widescreen</PresentationFormat>
  <Paragraphs>135</Paragraphs>
  <Slides>16</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16</vt:i4>
      </vt:variant>
    </vt:vector>
  </HeadingPairs>
  <TitlesOfParts>
    <vt:vector size="26" baseType="lpstr">
      <vt:lpstr>Arial</vt:lpstr>
      <vt:lpstr>Calibri Light</vt:lpstr>
      <vt:lpstr>Poppins Medium</vt:lpstr>
      <vt:lpstr>Montserrat Light</vt:lpstr>
      <vt:lpstr>Calibri</vt:lpstr>
      <vt:lpstr>Montserrat</vt:lpstr>
      <vt:lpstr>Bebas Neue</vt:lpstr>
      <vt:lpstr>Poppins SemiBold</vt:lpstr>
      <vt:lpstr>Office Theme</vt:lpstr>
      <vt:lpstr>Custom Design</vt:lpstr>
      <vt:lpstr>PowerPoint Presentation</vt:lpstr>
      <vt:lpstr>Chapter 3  Wired and Wireless Networks</vt:lpstr>
      <vt:lpstr>Objectives </vt:lpstr>
      <vt:lpstr>Chapter 3 - Wired and Wireless Networks</vt:lpstr>
      <vt:lpstr>Chapter 3 - Wired and Wireless Networks</vt:lpstr>
      <vt:lpstr>Chapter 3 - Wired and Wireless Networks</vt:lpstr>
      <vt:lpstr>Chapter 3 - Wired and Wireless Networks</vt:lpstr>
      <vt:lpstr>Chapter 3 - Wired and Wireless Networks</vt:lpstr>
      <vt:lpstr>Chapter 3 - Wired and Wireless Networks</vt:lpstr>
      <vt:lpstr>Chapter 3 - Wired and Wireless Networks</vt:lpstr>
      <vt:lpstr>Chapter 3 - Wired and Wireless Networks</vt:lpstr>
      <vt:lpstr>Chapter 3 - Wired and Wireless Networks</vt:lpstr>
      <vt:lpstr>Chapter 3 - Wired and Wireless Networks</vt:lpstr>
      <vt:lpstr>Chapter 3 - Wired and Wireless Networks</vt:lpstr>
      <vt:lpstr>Chapter 3 - Wired and Wireless Networks</vt:lpstr>
      <vt:lpstr>Chapter 3 - Wired and Wireless Networks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Leaston</dc:creator>
  <cp:lastModifiedBy>John Leaston</cp:lastModifiedBy>
  <cp:revision>3</cp:revision>
  <dcterms:created xsi:type="dcterms:W3CDTF">2021-01-10T02:30:35Z</dcterms:created>
  <dcterms:modified xsi:type="dcterms:W3CDTF">2021-01-11T02:51:08Z</dcterms:modified>
</cp:coreProperties>
</file>